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ppt/slideLayouts/slideLayout17.xml" ContentType="application/vnd.openxmlformats-officedocument.presentationml.slideLayout+xml"/>
  <Override PartName="/ppt/slideLayouts/slideLayout18.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708" r:id="rId1"/>
  </p:sldMasterIdLst>
  <p:notesMasterIdLst>
    <p:notesMasterId r:id="rId25"/>
  </p:notesMasterIdLst>
  <p:sldIdLst>
    <p:sldId id="256" r:id="rId2"/>
    <p:sldId id="257" r:id="rId3"/>
    <p:sldId id="258" r:id="rId4"/>
    <p:sldId id="282" r:id="rId5"/>
    <p:sldId id="281" r:id="rId6"/>
    <p:sldId id="259" r:id="rId7"/>
    <p:sldId id="263" r:id="rId8"/>
    <p:sldId id="260" r:id="rId9"/>
    <p:sldId id="262" r:id="rId10"/>
    <p:sldId id="275" r:id="rId11"/>
    <p:sldId id="267" r:id="rId12"/>
    <p:sldId id="268" r:id="rId13"/>
    <p:sldId id="264" r:id="rId14"/>
    <p:sldId id="266" r:id="rId15"/>
    <p:sldId id="265" r:id="rId16"/>
    <p:sldId id="269" r:id="rId17"/>
    <p:sldId id="270" r:id="rId18"/>
    <p:sldId id="273" r:id="rId19"/>
    <p:sldId id="283" r:id="rId20"/>
    <p:sldId id="271" r:id="rId21"/>
    <p:sldId id="274" r:id="rId22"/>
    <p:sldId id="279" r:id="rId23"/>
    <p:sldId id="280" r:id="rId24"/>
  </p:sldIdLst>
  <p:sldSz cx="12192000" cy="6858000"/>
  <p:notesSz cx="7010400" cy="92964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521415D9-36F7-43E2-AB2F-B90AF26B5E84}">
      <p14:sectionLst xmlns:p14="http://schemas.microsoft.com/office/powerpoint/2010/main">
        <p14:section name="Default Section" id="{939FB434-A251-41AF-8C56-473F9E9319DD}">
          <p14:sldIdLst>
            <p14:sldId id="256"/>
            <p14:sldId id="257"/>
            <p14:sldId id="258"/>
            <p14:sldId id="282"/>
            <p14:sldId id="281"/>
            <p14:sldId id="259"/>
            <p14:sldId id="263"/>
            <p14:sldId id="260"/>
            <p14:sldId id="262"/>
            <p14:sldId id="275"/>
            <p14:sldId id="267"/>
            <p14:sldId id="268"/>
            <p14:sldId id="264"/>
            <p14:sldId id="266"/>
            <p14:sldId id="265"/>
            <p14:sldId id="269"/>
            <p14:sldId id="270"/>
            <p14:sldId id="273"/>
            <p14:sldId id="283"/>
            <p14:sldId id="271"/>
            <p14:sldId id="274"/>
            <p14:sldId id="279"/>
            <p14:sldId id="280"/>
          </p14:sldIdLst>
        </p14:section>
      </p14:sectionLst>
    </p:ex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5622" autoAdjust="0"/>
    <p:restoredTop sz="87320" autoAdjust="0"/>
  </p:normalViewPr>
  <p:slideViewPr>
    <p:cSldViewPr snapToGrid="0">
      <p:cViewPr varScale="1">
        <p:scale>
          <a:sx n="68" d="100"/>
          <a:sy n="68" d="100"/>
        </p:scale>
        <p:origin x="1162" y="48"/>
      </p:cViewPr>
      <p:guideLst/>
    </p:cSldViewPr>
  </p:slideViewPr>
  <p:outlineViewPr>
    <p:cViewPr>
      <p:scale>
        <a:sx n="33" d="100"/>
        <a:sy n="33" d="100"/>
      </p:scale>
      <p:origin x="0" y="0"/>
    </p:cViewPr>
  </p:outlin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presProps" Target="presProps.xml"/><Relationship Id="rId3" Type="http://schemas.openxmlformats.org/officeDocument/2006/relationships/slide" Target="slides/slide2.xml"/><Relationship Id="rId21" Type="http://schemas.openxmlformats.org/officeDocument/2006/relationships/slide" Target="slides/slide20.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tableStyles" Target="tableStyle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theme" Target="theme/theme1.xml"/><Relationship Id="rId10" Type="http://schemas.openxmlformats.org/officeDocument/2006/relationships/slide" Target="slides/slide9.xml"/><Relationship Id="rId19" Type="http://schemas.openxmlformats.org/officeDocument/2006/relationships/slide" Target="slides/slide18.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viewProps" Target="viewProp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37840" cy="466434"/>
          </a:xfrm>
          <a:prstGeom prst="rect">
            <a:avLst/>
          </a:prstGeom>
        </p:spPr>
        <p:txBody>
          <a:bodyPr vert="horz" lIns="93177" tIns="46589" rIns="93177" bIns="46589" rtlCol="0"/>
          <a:lstStyle>
            <a:lvl1pPr algn="l">
              <a:defRPr sz="1200"/>
            </a:lvl1pPr>
          </a:lstStyle>
          <a:p>
            <a:endParaRPr lang="en-IN"/>
          </a:p>
        </p:txBody>
      </p:sp>
      <p:sp>
        <p:nvSpPr>
          <p:cNvPr id="3" name="Date Placeholder 2"/>
          <p:cNvSpPr>
            <a:spLocks noGrp="1"/>
          </p:cNvSpPr>
          <p:nvPr>
            <p:ph type="dt" idx="1"/>
          </p:nvPr>
        </p:nvSpPr>
        <p:spPr>
          <a:xfrm>
            <a:off x="3970938" y="0"/>
            <a:ext cx="3037840" cy="466434"/>
          </a:xfrm>
          <a:prstGeom prst="rect">
            <a:avLst/>
          </a:prstGeom>
        </p:spPr>
        <p:txBody>
          <a:bodyPr vert="horz" lIns="93177" tIns="46589" rIns="93177" bIns="46589" rtlCol="0"/>
          <a:lstStyle>
            <a:lvl1pPr algn="r">
              <a:defRPr sz="1200"/>
            </a:lvl1pPr>
          </a:lstStyle>
          <a:p>
            <a:fld id="{E3098810-AF31-4E3B-9E41-0B93B6FFDCF0}" type="datetimeFigureOut">
              <a:rPr lang="en-IN" smtClean="0"/>
              <a:t>30-01-2026</a:t>
            </a:fld>
            <a:endParaRPr lang="en-IN"/>
          </a:p>
        </p:txBody>
      </p:sp>
      <p:sp>
        <p:nvSpPr>
          <p:cNvPr id="4" name="Slide Image Placeholder 3"/>
          <p:cNvSpPr>
            <a:spLocks noGrp="1" noRot="1" noChangeAspect="1"/>
          </p:cNvSpPr>
          <p:nvPr>
            <p:ph type="sldImg" idx="2"/>
          </p:nvPr>
        </p:nvSpPr>
        <p:spPr>
          <a:xfrm>
            <a:off x="717550" y="1162050"/>
            <a:ext cx="5575300" cy="3136900"/>
          </a:xfrm>
          <a:prstGeom prst="rect">
            <a:avLst/>
          </a:prstGeom>
          <a:noFill/>
          <a:ln w="12700">
            <a:solidFill>
              <a:prstClr val="black"/>
            </a:solidFill>
          </a:ln>
        </p:spPr>
        <p:txBody>
          <a:bodyPr vert="horz" lIns="93177" tIns="46589" rIns="93177" bIns="46589" rtlCol="0" anchor="ctr"/>
          <a:lstStyle/>
          <a:p>
            <a:endParaRPr lang="en-IN"/>
          </a:p>
        </p:txBody>
      </p:sp>
      <p:sp>
        <p:nvSpPr>
          <p:cNvPr id="5" name="Notes Placeholder 4"/>
          <p:cNvSpPr>
            <a:spLocks noGrp="1"/>
          </p:cNvSpPr>
          <p:nvPr>
            <p:ph type="body" sz="quarter" idx="3"/>
          </p:nvPr>
        </p:nvSpPr>
        <p:spPr>
          <a:xfrm>
            <a:off x="701040" y="4473892"/>
            <a:ext cx="5608320" cy="3660458"/>
          </a:xfrm>
          <a:prstGeom prst="rect">
            <a:avLst/>
          </a:prstGeom>
        </p:spPr>
        <p:txBody>
          <a:bodyPr vert="horz" lIns="93177" tIns="46589" rIns="93177" bIns="46589" rtlCol="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IN"/>
          </a:p>
        </p:txBody>
      </p:sp>
      <p:sp>
        <p:nvSpPr>
          <p:cNvPr id="6" name="Footer Placeholder 5"/>
          <p:cNvSpPr>
            <a:spLocks noGrp="1"/>
          </p:cNvSpPr>
          <p:nvPr>
            <p:ph type="ftr" sz="quarter" idx="4"/>
          </p:nvPr>
        </p:nvSpPr>
        <p:spPr>
          <a:xfrm>
            <a:off x="0" y="8829967"/>
            <a:ext cx="3037840" cy="466433"/>
          </a:xfrm>
          <a:prstGeom prst="rect">
            <a:avLst/>
          </a:prstGeom>
        </p:spPr>
        <p:txBody>
          <a:bodyPr vert="horz" lIns="93177" tIns="46589" rIns="93177" bIns="46589" rtlCol="0" anchor="b"/>
          <a:lstStyle>
            <a:lvl1pPr algn="l">
              <a:defRPr sz="1200"/>
            </a:lvl1pPr>
          </a:lstStyle>
          <a:p>
            <a:endParaRPr lang="en-IN"/>
          </a:p>
        </p:txBody>
      </p:sp>
      <p:sp>
        <p:nvSpPr>
          <p:cNvPr id="7" name="Slide Number Placeholder 6"/>
          <p:cNvSpPr>
            <a:spLocks noGrp="1"/>
          </p:cNvSpPr>
          <p:nvPr>
            <p:ph type="sldNum" sz="quarter" idx="5"/>
          </p:nvPr>
        </p:nvSpPr>
        <p:spPr>
          <a:xfrm>
            <a:off x="3970938" y="8829967"/>
            <a:ext cx="3037840" cy="466433"/>
          </a:xfrm>
          <a:prstGeom prst="rect">
            <a:avLst/>
          </a:prstGeom>
        </p:spPr>
        <p:txBody>
          <a:bodyPr vert="horz" lIns="93177" tIns="46589" rIns="93177" bIns="46589" rtlCol="0" anchor="b"/>
          <a:lstStyle>
            <a:lvl1pPr algn="r">
              <a:defRPr sz="1200"/>
            </a:lvl1pPr>
          </a:lstStyle>
          <a:p>
            <a:fld id="{BC7982B9-076C-4119-954D-AB40D27347C9}" type="slidenum">
              <a:rPr lang="en-IN" smtClean="0"/>
              <a:t>‹#›</a:t>
            </a:fld>
            <a:endParaRPr lang="en-IN"/>
          </a:p>
        </p:txBody>
      </p:sp>
    </p:spTree>
    <p:extLst>
      <p:ext uri="{BB962C8B-B14F-4D97-AF65-F5344CB8AC3E}">
        <p14:creationId xmlns:p14="http://schemas.microsoft.com/office/powerpoint/2010/main" val="3494084002"/>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21.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22.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23.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a:p>
        </p:txBody>
      </p:sp>
      <p:sp>
        <p:nvSpPr>
          <p:cNvPr id="4" name="Slide Number Placeholder 3"/>
          <p:cNvSpPr>
            <a:spLocks noGrp="1"/>
          </p:cNvSpPr>
          <p:nvPr>
            <p:ph type="sldNum" sz="quarter" idx="5"/>
          </p:nvPr>
        </p:nvSpPr>
        <p:spPr/>
        <p:txBody>
          <a:bodyPr/>
          <a:lstStyle/>
          <a:p>
            <a:fld id="{BC7982B9-076C-4119-954D-AB40D27347C9}" type="slidenum">
              <a:rPr lang="en-IN" smtClean="0"/>
              <a:t>6</a:t>
            </a:fld>
            <a:endParaRPr lang="en-IN"/>
          </a:p>
        </p:txBody>
      </p:sp>
    </p:spTree>
    <p:extLst>
      <p:ext uri="{BB962C8B-B14F-4D97-AF65-F5344CB8AC3E}">
        <p14:creationId xmlns:p14="http://schemas.microsoft.com/office/powerpoint/2010/main" val="1257834256"/>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82B9-076C-4119-954D-AB40D27347C9}" type="slidenum">
              <a:rPr lang="en-IN" smtClean="0"/>
              <a:t>10</a:t>
            </a:fld>
            <a:endParaRPr lang="en-IN"/>
          </a:p>
        </p:txBody>
      </p:sp>
    </p:spTree>
    <p:extLst>
      <p:ext uri="{BB962C8B-B14F-4D97-AF65-F5344CB8AC3E}">
        <p14:creationId xmlns:p14="http://schemas.microsoft.com/office/powerpoint/2010/main" val="1533588957"/>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82B9-076C-4119-954D-AB40D27347C9}" type="slidenum">
              <a:rPr lang="en-IN" smtClean="0"/>
              <a:t>12</a:t>
            </a:fld>
            <a:endParaRPr lang="en-IN"/>
          </a:p>
        </p:txBody>
      </p:sp>
    </p:spTree>
    <p:extLst>
      <p:ext uri="{BB962C8B-B14F-4D97-AF65-F5344CB8AC3E}">
        <p14:creationId xmlns:p14="http://schemas.microsoft.com/office/powerpoint/2010/main" val="3486711093"/>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txBody>
          <a:bodyPr/>
          <a:lstStyle/>
          <a:p>
            <a:endParaRPr lang="en-IN"/>
          </a:p>
        </p:txBody>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82B9-076C-4119-954D-AB40D27347C9}" type="slidenum">
              <a:rPr lang="en-IN" smtClean="0"/>
              <a:t>14</a:t>
            </a:fld>
            <a:endParaRPr lang="en-IN"/>
          </a:p>
        </p:txBody>
      </p:sp>
    </p:spTree>
    <p:extLst>
      <p:ext uri="{BB962C8B-B14F-4D97-AF65-F5344CB8AC3E}">
        <p14:creationId xmlns:p14="http://schemas.microsoft.com/office/powerpoint/2010/main" val="2614035644"/>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82B9-076C-4119-954D-AB40D27347C9}" type="slidenum">
              <a:rPr lang="en-IN" smtClean="0"/>
              <a:t>21</a:t>
            </a:fld>
            <a:endParaRPr lang="en-IN"/>
          </a:p>
        </p:txBody>
      </p:sp>
    </p:spTree>
    <p:extLst>
      <p:ext uri="{BB962C8B-B14F-4D97-AF65-F5344CB8AC3E}">
        <p14:creationId xmlns:p14="http://schemas.microsoft.com/office/powerpoint/2010/main" val="4245155085"/>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91593AB8-82D9-3A62-3817-6FCED402354D}"/>
            </a:ext>
          </a:extLst>
        </p:cNvPr>
        <p:cNvGrpSpPr/>
        <p:nvPr/>
      </p:nvGrpSpPr>
      <p:grpSpPr>
        <a:xfrm>
          <a:off x="0" y="0"/>
          <a:ext cx="0" cy="0"/>
          <a:chOff x="0" y="0"/>
          <a:chExt cx="0" cy="0"/>
        </a:xfrm>
      </p:grpSpPr>
      <p:sp>
        <p:nvSpPr>
          <p:cNvPr id="2" name="Slide Image Placeholder 1">
            <a:extLst>
              <a:ext uri="{FF2B5EF4-FFF2-40B4-BE49-F238E27FC236}">
                <a16:creationId xmlns:a16="http://schemas.microsoft.com/office/drawing/2014/main" id="{6BE9B93B-AA16-68F6-3F6B-AC84AE462B84}"/>
              </a:ext>
            </a:extLst>
          </p:cNvPr>
          <p:cNvSpPr>
            <a:spLocks noGrp="1" noRot="1" noChangeAspect="1"/>
          </p:cNvSpPr>
          <p:nvPr>
            <p:ph type="sldImg"/>
          </p:nvPr>
        </p:nvSpPr>
        <p:spPr/>
      </p:sp>
      <p:sp>
        <p:nvSpPr>
          <p:cNvPr id="3" name="Notes Placeholder 2">
            <a:extLst>
              <a:ext uri="{FF2B5EF4-FFF2-40B4-BE49-F238E27FC236}">
                <a16:creationId xmlns:a16="http://schemas.microsoft.com/office/drawing/2014/main" id="{3B21BA85-830D-F432-E88D-39A6893F4107}"/>
              </a:ext>
            </a:extLst>
          </p:cNvPr>
          <p:cNvSpPr>
            <a:spLocks noGrp="1"/>
          </p:cNvSpPr>
          <p:nvPr>
            <p:ph type="body" idx="1"/>
          </p:nvPr>
        </p:nvSpPr>
        <p:spPr/>
        <p:txBody>
          <a:bodyPr/>
          <a:lstStyle/>
          <a:p>
            <a:endParaRPr lang="en-IN" dirty="0"/>
          </a:p>
        </p:txBody>
      </p:sp>
      <p:sp>
        <p:nvSpPr>
          <p:cNvPr id="4" name="Slide Number Placeholder 3">
            <a:extLst>
              <a:ext uri="{FF2B5EF4-FFF2-40B4-BE49-F238E27FC236}">
                <a16:creationId xmlns:a16="http://schemas.microsoft.com/office/drawing/2014/main" id="{78B62F7B-48E5-2BEB-FB60-B0A7387D7B60}"/>
              </a:ext>
            </a:extLst>
          </p:cNvPr>
          <p:cNvSpPr>
            <a:spLocks noGrp="1"/>
          </p:cNvSpPr>
          <p:nvPr>
            <p:ph type="sldNum" sz="quarter" idx="5"/>
          </p:nvPr>
        </p:nvSpPr>
        <p:spPr/>
        <p:txBody>
          <a:bodyPr/>
          <a:lstStyle/>
          <a:p>
            <a:fld id="{BC7982B9-076C-4119-954D-AB40D27347C9}" type="slidenum">
              <a:rPr lang="en-IN" smtClean="0"/>
              <a:t>22</a:t>
            </a:fld>
            <a:endParaRPr lang="en-IN"/>
          </a:p>
        </p:txBody>
      </p:sp>
    </p:spTree>
    <p:extLst>
      <p:ext uri="{BB962C8B-B14F-4D97-AF65-F5344CB8AC3E}">
        <p14:creationId xmlns:p14="http://schemas.microsoft.com/office/powerpoint/2010/main" val="3308487612"/>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IN" dirty="0"/>
          </a:p>
        </p:txBody>
      </p:sp>
      <p:sp>
        <p:nvSpPr>
          <p:cNvPr id="4" name="Slide Number Placeholder 3"/>
          <p:cNvSpPr>
            <a:spLocks noGrp="1"/>
          </p:cNvSpPr>
          <p:nvPr>
            <p:ph type="sldNum" sz="quarter" idx="5"/>
          </p:nvPr>
        </p:nvSpPr>
        <p:spPr/>
        <p:txBody>
          <a:bodyPr/>
          <a:lstStyle/>
          <a:p>
            <a:fld id="{BC7982B9-076C-4119-954D-AB40D27347C9}" type="slidenum">
              <a:rPr lang="en-IN" smtClean="0"/>
              <a:t>23</a:t>
            </a:fld>
            <a:endParaRPr lang="en-IN"/>
          </a:p>
        </p:txBody>
      </p:sp>
    </p:spTree>
    <p:extLst>
      <p:ext uri="{BB962C8B-B14F-4D97-AF65-F5344CB8AC3E}">
        <p14:creationId xmlns:p14="http://schemas.microsoft.com/office/powerpoint/2010/main" val="887058303"/>
      </p:ext>
    </p:extLst>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1154955" y="1447800"/>
            <a:ext cx="8825658" cy="3329581"/>
          </a:xfrm>
        </p:spPr>
        <p:txBody>
          <a:bodyPr anchor="b"/>
          <a:lstStyle>
            <a:lvl1pPr>
              <a:defRPr sz="7200"/>
            </a:lvl1pPr>
          </a:lstStyle>
          <a:p>
            <a:r>
              <a:rPr lang="en-US"/>
              <a:t>Click to edit Master title style</a:t>
            </a:r>
            <a:endParaRPr lang="en-US" dirty="0"/>
          </a:p>
        </p:txBody>
      </p:sp>
      <p:sp>
        <p:nvSpPr>
          <p:cNvPr id="3" name="Subtitle 2"/>
          <p:cNvSpPr>
            <a:spLocks noGrp="1"/>
          </p:cNvSpPr>
          <p:nvPr>
            <p:ph type="subTitle" idx="1"/>
          </p:nvPr>
        </p:nvSpPr>
        <p:spPr>
          <a:xfrm>
            <a:off x="1154955" y="4777380"/>
            <a:ext cx="8825658" cy="861420"/>
          </a:xfrm>
        </p:spPr>
        <p:txBody>
          <a:bodyPr anchor="t"/>
          <a:lstStyle>
            <a:lvl1pPr marL="0" indent="0" algn="l">
              <a:buNone/>
              <a:defRPr cap="all">
                <a:solidFill>
                  <a:schemeClr val="bg2">
                    <a:lumMod val="40000"/>
                    <a:lumOff val="60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a:t>Click to edit Master subtitle style</a:t>
            </a:r>
            <a:endParaRPr lang="en-US" dirty="0"/>
          </a:p>
        </p:txBody>
      </p:sp>
      <p:sp>
        <p:nvSpPr>
          <p:cNvPr id="4" name="Date Placeholder 3"/>
          <p:cNvSpPr>
            <a:spLocks noGrp="1"/>
          </p:cNvSpPr>
          <p:nvPr>
            <p:ph type="dt" sz="half" idx="10"/>
          </p:nvPr>
        </p:nvSpPr>
        <p:spPr/>
        <p:txBody>
          <a:bodyPr/>
          <a:lstStyle/>
          <a:p>
            <a:fld id="{F8D4103C-F89D-41C0-B008-E9769D8B5104}"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4171261949"/>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Panoramic 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6" y="4800587"/>
            <a:ext cx="8825657" cy="566738"/>
          </a:xfrm>
        </p:spPr>
        <p:txBody>
          <a:bodyPr anchor="b">
            <a:normAutofit/>
          </a:bodyPr>
          <a:lstStyle>
            <a:lvl1pPr algn="l">
              <a:defRPr sz="24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1154955" y="685800"/>
            <a:ext cx="8825658" cy="3640666"/>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6" y="5367325"/>
            <a:ext cx="8825656"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24EF0299-D103-4C53-AB0A-C468BA325A0F}" type="datetime1">
              <a:rPr lang="en-IN" smtClean="0"/>
              <a:t>30-01-2026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135180759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Title and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4" y="1447800"/>
            <a:ext cx="8825659" cy="1981200"/>
          </a:xfrm>
        </p:spPr>
        <p:txBody>
          <a:bodyPr/>
          <a:lstStyle>
            <a:lvl1pPr>
              <a:defRPr sz="4800"/>
            </a:lvl1pPr>
          </a:lstStyle>
          <a:p>
            <a:r>
              <a:rPr lang="en-US"/>
              <a:t>Click to edit Master title style</a:t>
            </a:r>
            <a:endParaRPr lang="en-US" dirty="0"/>
          </a:p>
        </p:txBody>
      </p:sp>
      <p:sp>
        <p:nvSpPr>
          <p:cNvPr id="8" name="Text Placeholder 3"/>
          <p:cNvSpPr>
            <a:spLocks noGrp="1"/>
          </p:cNvSpPr>
          <p:nvPr>
            <p:ph type="body" sz="half" idx="2"/>
          </p:nvPr>
        </p:nvSpPr>
        <p:spPr>
          <a:xfrm>
            <a:off x="1154954" y="3657600"/>
            <a:ext cx="8825659" cy="23622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BC2E1871-A668-435F-9782-23A5EA9F4BB7}"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4207271971"/>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Quot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574801" y="1447800"/>
            <a:ext cx="7999315" cy="2323374"/>
          </a:xfrm>
        </p:spPr>
        <p:txBody>
          <a:bodyPr/>
          <a:lstStyle>
            <a:lvl1pPr>
              <a:defRPr sz="4800"/>
            </a:lvl1pPr>
          </a:lstStyle>
          <a:p>
            <a:r>
              <a:rPr lang="en-US"/>
              <a:t>Click to edit Master title style</a:t>
            </a:r>
            <a:endParaRPr lang="en-US" dirty="0"/>
          </a:p>
        </p:txBody>
      </p:sp>
      <p:sp>
        <p:nvSpPr>
          <p:cNvPr id="11" name="Text Placeholder 3"/>
          <p:cNvSpPr>
            <a:spLocks noGrp="1"/>
          </p:cNvSpPr>
          <p:nvPr>
            <p:ph type="body" sz="half" idx="14"/>
          </p:nvPr>
        </p:nvSpPr>
        <p:spPr>
          <a:xfrm>
            <a:off x="1930400" y="3771174"/>
            <a:ext cx="7279649" cy="342174"/>
          </a:xfrm>
        </p:spPr>
        <p:txBody>
          <a:bodyPr vert="horz" lIns="91440" tIns="45720" rIns="91440" bIns="45720" rtlCol="0" anchor="t">
            <a:normAutofit/>
          </a:bodyPr>
          <a:lstStyle>
            <a:lvl1pPr marL="0" indent="0">
              <a:buNone/>
              <a:defRPr lang="en-US" sz="1400" b="0" i="0" kern="1200" cap="small" dirty="0">
                <a:solidFill>
                  <a:schemeClr val="bg2">
                    <a:lumMod val="40000"/>
                    <a:lumOff val="60000"/>
                  </a:schemeClr>
                </a:solidFill>
                <a:latin typeface="+mj-lt"/>
                <a:ea typeface="+mj-ea"/>
                <a:cs typeface="+mj-cs"/>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marL="0" lvl="0" indent="0">
              <a:buNone/>
            </a:pPr>
            <a:r>
              <a:rPr lang="en-US"/>
              <a:t>Click to edit Master text styles</a:t>
            </a:r>
          </a:p>
        </p:txBody>
      </p:sp>
      <p:sp>
        <p:nvSpPr>
          <p:cNvPr id="10" name="Text Placeholder 3"/>
          <p:cNvSpPr>
            <a:spLocks noGrp="1"/>
          </p:cNvSpPr>
          <p:nvPr>
            <p:ph type="body" sz="half" idx="2"/>
          </p:nvPr>
        </p:nvSpPr>
        <p:spPr>
          <a:xfrm>
            <a:off x="1154954" y="4350657"/>
            <a:ext cx="8825659" cy="1676400"/>
          </a:xfrm>
        </p:spPr>
        <p:txBody>
          <a:bodyPr anchor="ctr">
            <a:normAutofit/>
          </a:bodyPr>
          <a:lstStyle>
            <a:lvl1pPr marL="0" indent="0">
              <a:buNone/>
              <a:defRPr sz="18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4" name="Date Placeholder 3"/>
          <p:cNvSpPr>
            <a:spLocks noGrp="1"/>
          </p:cNvSpPr>
          <p:nvPr>
            <p:ph type="dt" sz="half" idx="10"/>
          </p:nvPr>
        </p:nvSpPr>
        <p:spPr/>
        <p:txBody>
          <a:bodyPr/>
          <a:lstStyle/>
          <a:p>
            <a:fld id="{9D279E27-E4A3-461C-902C-889FEFB38821}"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
        <p:nvSpPr>
          <p:cNvPr id="12" name="TextBox 11"/>
          <p:cNvSpPr txBox="1"/>
          <p:nvPr/>
        </p:nvSpPr>
        <p:spPr>
          <a:xfrm>
            <a:off x="898295" y="971253"/>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
        <p:nvSpPr>
          <p:cNvPr id="15" name="TextBox 14"/>
          <p:cNvSpPr txBox="1"/>
          <p:nvPr/>
        </p:nvSpPr>
        <p:spPr>
          <a:xfrm>
            <a:off x="9330490" y="2613787"/>
            <a:ext cx="801912" cy="1969770"/>
          </a:xfrm>
          <a:prstGeom prst="rect">
            <a:avLst/>
          </a:prstGeom>
          <a:noFill/>
        </p:spPr>
        <p:txBody>
          <a:bodyPr wrap="square" rtlCol="0">
            <a:spAutoFit/>
          </a:bodyPr>
          <a:lstStyle>
            <a:defPPr>
              <a:defRPr lang="en-US"/>
            </a:defPPr>
            <a:lvl1pPr algn="r">
              <a:defRPr sz="12200" b="0" i="0">
                <a:solidFill>
                  <a:schemeClr val="bg2">
                    <a:lumMod val="40000"/>
                    <a:lumOff val="60000"/>
                  </a:schemeClr>
                </a:solidFill>
                <a:latin typeface="Arial"/>
                <a:ea typeface="+mj-ea"/>
                <a:cs typeface="+mj-cs"/>
              </a:defRPr>
            </a:lvl1pPr>
          </a:lstStyle>
          <a:p>
            <a:pPr lvl="0"/>
            <a:r>
              <a:rPr lang="en-US" dirty="0"/>
              <a:t>”</a:t>
            </a:r>
          </a:p>
        </p:txBody>
      </p:sp>
    </p:spTree>
    <p:extLst>
      <p:ext uri="{BB962C8B-B14F-4D97-AF65-F5344CB8AC3E}">
        <p14:creationId xmlns:p14="http://schemas.microsoft.com/office/powerpoint/2010/main" val="3909068344"/>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Name Card">
    <p:spTree>
      <p:nvGrpSpPr>
        <p:cNvPr id="1" name=""/>
        <p:cNvGrpSpPr/>
        <p:nvPr/>
      </p:nvGrpSpPr>
      <p:grpSpPr>
        <a:xfrm>
          <a:off x="0" y="0"/>
          <a:ext cx="0" cy="0"/>
          <a:chOff x="0" y="0"/>
          <a:chExt cx="0" cy="0"/>
        </a:xfrm>
      </p:grpSpPr>
      <p:sp>
        <p:nvSpPr>
          <p:cNvPr id="2" name="Title 1"/>
          <p:cNvSpPr>
            <a:spLocks noGrp="1"/>
          </p:cNvSpPr>
          <p:nvPr>
            <p:ph type="title"/>
          </p:nvPr>
        </p:nvSpPr>
        <p:spPr>
          <a:xfrm>
            <a:off x="1154954" y="3124201"/>
            <a:ext cx="8825660" cy="1653180"/>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4" y="4777381"/>
            <a:ext cx="8825659" cy="860400"/>
          </a:xfrm>
        </p:spPr>
        <p:txBody>
          <a:bodyPr anchor="t"/>
          <a:lstStyle>
            <a:lvl1pPr marL="0" indent="0" algn="l">
              <a:buNone/>
              <a:defRPr sz="2000" cap="none">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8FDC8A61-4C2F-43BB-A985-56BE0289A050}"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1607057264"/>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3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32947" y="1981200"/>
            <a:ext cx="2946866"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6" name="Text Placeholder 3"/>
          <p:cNvSpPr>
            <a:spLocks noGrp="1"/>
          </p:cNvSpPr>
          <p:nvPr>
            <p:ph type="body" sz="half" idx="15"/>
          </p:nvPr>
        </p:nvSpPr>
        <p:spPr>
          <a:xfrm>
            <a:off x="652463" y="2667000"/>
            <a:ext cx="2927350"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3659" y="1981200"/>
            <a:ext cx="2936241"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19" name="Text Placeholder 3"/>
          <p:cNvSpPr>
            <a:spLocks noGrp="1"/>
          </p:cNvSpPr>
          <p:nvPr>
            <p:ph type="body" sz="half" idx="16"/>
          </p:nvPr>
        </p:nvSpPr>
        <p:spPr>
          <a:xfrm>
            <a:off x="3873106" y="2667000"/>
            <a:ext cx="2946794"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1981200"/>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0" name="Text Placeholder 3"/>
          <p:cNvSpPr>
            <a:spLocks noGrp="1"/>
          </p:cNvSpPr>
          <p:nvPr>
            <p:ph type="body" sz="half" idx="17"/>
          </p:nvPr>
        </p:nvSpPr>
        <p:spPr>
          <a:xfrm>
            <a:off x="7124700" y="2667000"/>
            <a:ext cx="2932113" cy="3589338"/>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7" name="Straight Connector 16"/>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18" name="Straight Connector 17"/>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49970F72-E881-4749-AF39-E68229366E58}" type="datetime1">
              <a:rPr lang="en-IN" smtClean="0"/>
              <a:t>30-01-2026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1660466819"/>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preserve="1">
  <p:cSld name="3 Picture Colum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sz="4200"/>
            </a:lvl1pPr>
          </a:lstStyle>
          <a:p>
            <a:r>
              <a:rPr lang="en-US"/>
              <a:t>Click to edit Master title style</a:t>
            </a:r>
            <a:endParaRPr lang="en-US" dirty="0"/>
          </a:p>
        </p:txBody>
      </p:sp>
      <p:sp>
        <p:nvSpPr>
          <p:cNvPr id="3" name="Text Placeholder 2"/>
          <p:cNvSpPr>
            <a:spLocks noGrp="1"/>
          </p:cNvSpPr>
          <p:nvPr>
            <p:ph type="body" idx="1"/>
          </p:nvPr>
        </p:nvSpPr>
        <p:spPr>
          <a:xfrm>
            <a:off x="652463" y="4250949"/>
            <a:ext cx="2940050"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29" name="Picture Placeholder 2"/>
          <p:cNvSpPr>
            <a:spLocks noGrp="1" noChangeAspect="1"/>
          </p:cNvSpPr>
          <p:nvPr>
            <p:ph type="pic" idx="15"/>
          </p:nvPr>
        </p:nvSpPr>
        <p:spPr>
          <a:xfrm>
            <a:off x="652463" y="2209800"/>
            <a:ext cx="2940050"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2" name="Text Placeholder 3"/>
          <p:cNvSpPr>
            <a:spLocks noGrp="1"/>
          </p:cNvSpPr>
          <p:nvPr>
            <p:ph type="body" sz="half" idx="18"/>
          </p:nvPr>
        </p:nvSpPr>
        <p:spPr>
          <a:xfrm>
            <a:off x="652463" y="4827211"/>
            <a:ext cx="2940050"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Text Placeholder 4"/>
          <p:cNvSpPr>
            <a:spLocks noGrp="1"/>
          </p:cNvSpPr>
          <p:nvPr>
            <p:ph type="body" sz="quarter" idx="3"/>
          </p:nvPr>
        </p:nvSpPr>
        <p:spPr>
          <a:xfrm>
            <a:off x="3889375" y="4250949"/>
            <a:ext cx="2930525"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0" name="Picture Placeholder 2"/>
          <p:cNvSpPr>
            <a:spLocks noGrp="1" noChangeAspect="1"/>
          </p:cNvSpPr>
          <p:nvPr>
            <p:ph type="pic" idx="21"/>
          </p:nvPr>
        </p:nvSpPr>
        <p:spPr>
          <a:xfrm>
            <a:off x="3889374" y="2209800"/>
            <a:ext cx="2930525"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3" name="Text Placeholder 3"/>
          <p:cNvSpPr>
            <a:spLocks noGrp="1"/>
          </p:cNvSpPr>
          <p:nvPr>
            <p:ph type="body" sz="half" idx="19"/>
          </p:nvPr>
        </p:nvSpPr>
        <p:spPr>
          <a:xfrm>
            <a:off x="3888022" y="4827210"/>
            <a:ext cx="2934406"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14" name="Text Placeholder 4"/>
          <p:cNvSpPr>
            <a:spLocks noGrp="1"/>
          </p:cNvSpPr>
          <p:nvPr>
            <p:ph type="body" sz="quarter" idx="13"/>
          </p:nvPr>
        </p:nvSpPr>
        <p:spPr>
          <a:xfrm>
            <a:off x="7124700" y="4250949"/>
            <a:ext cx="2932113"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31" name="Picture Placeholder 2"/>
          <p:cNvSpPr>
            <a:spLocks noGrp="1" noChangeAspect="1"/>
          </p:cNvSpPr>
          <p:nvPr>
            <p:ph type="pic" idx="22"/>
          </p:nvPr>
        </p:nvSpPr>
        <p:spPr>
          <a:xfrm>
            <a:off x="7124699" y="2209800"/>
            <a:ext cx="2932113" cy="1524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24" name="Text Placeholder 3"/>
          <p:cNvSpPr>
            <a:spLocks noGrp="1"/>
          </p:cNvSpPr>
          <p:nvPr>
            <p:ph type="body" sz="half" idx="20"/>
          </p:nvPr>
        </p:nvSpPr>
        <p:spPr>
          <a:xfrm>
            <a:off x="7124575" y="4827208"/>
            <a:ext cx="2935997" cy="659189"/>
          </a:xfrm>
        </p:spPr>
        <p:txBody>
          <a:bodyPr anchor="t">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cxnSp>
        <p:nvCxnSpPr>
          <p:cNvPr id="19" name="Straight Connector 18"/>
          <p:cNvCxnSpPr/>
          <p:nvPr/>
        </p:nvCxnSpPr>
        <p:spPr>
          <a:xfrm>
            <a:off x="3726142" y="2133600"/>
            <a:ext cx="0" cy="3962400"/>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cxnSp>
        <p:nvCxnSpPr>
          <p:cNvPr id="20" name="Straight Connector 19"/>
          <p:cNvCxnSpPr/>
          <p:nvPr/>
        </p:nvCxnSpPr>
        <p:spPr>
          <a:xfrm>
            <a:off x="6962227" y="2133600"/>
            <a:ext cx="0" cy="3966882"/>
          </a:xfrm>
          <a:prstGeom prst="line">
            <a:avLst/>
          </a:prstGeom>
          <a:ln w="12700" cmpd="sng">
            <a:solidFill>
              <a:schemeClr val="bg2">
                <a:lumMod val="40000"/>
                <a:lumOff val="60000"/>
                <a:alpha val="40000"/>
              </a:schemeClr>
            </a:solidFill>
          </a:ln>
        </p:spPr>
        <p:style>
          <a:lnRef idx="2">
            <a:schemeClr val="accent1"/>
          </a:lnRef>
          <a:fillRef idx="0">
            <a:schemeClr val="accent1"/>
          </a:fillRef>
          <a:effectRef idx="1">
            <a:schemeClr val="accent1"/>
          </a:effectRef>
          <a:fontRef idx="minor">
            <a:schemeClr val="tx1"/>
          </a:fontRef>
        </p:style>
      </p:cxnSp>
      <p:sp>
        <p:nvSpPr>
          <p:cNvPr id="7" name="Date Placeholder 3"/>
          <p:cNvSpPr>
            <a:spLocks noGrp="1"/>
          </p:cNvSpPr>
          <p:nvPr>
            <p:ph type="dt" sz="half" idx="10"/>
          </p:nvPr>
        </p:nvSpPr>
        <p:spPr/>
        <p:txBody>
          <a:bodyPr/>
          <a:lstStyle/>
          <a:p>
            <a:fld id="{E111BC57-3722-4402-BDA0-7910589CE759}" type="datetime1">
              <a:rPr lang="en-IN" smtClean="0"/>
              <a:t>30-01-2026</a:t>
            </a:fld>
            <a:endParaRPr lang="en-IN"/>
          </a:p>
        </p:txBody>
      </p:sp>
      <p:sp>
        <p:nvSpPr>
          <p:cNvPr id="4"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2030906351"/>
      </p:ext>
    </p:extLst>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Vertical Text Placeholder 2"/>
          <p:cNvSpPr>
            <a:spLocks noGrp="1"/>
          </p:cNvSpPr>
          <p:nvPr>
            <p:ph type="body" orient="vert" idx="1"/>
          </p:nvPr>
        </p:nvSpPr>
        <p:spPr/>
        <p:txBody>
          <a:bodyPr vert="eaVert" anchor="t" anchorCtr="0"/>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AF537F46-8E40-43E3-8B72-A47BCC0A4BFC}"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2109489153"/>
      </p:ext>
    </p:extLst>
  </p:cSld>
  <p:clrMapOvr>
    <a:masterClrMapping/>
  </p:clrMapOvr>
</p:sldLayout>
</file>

<file path=ppt/slideLayouts/slideLayout17.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8304212" y="430213"/>
            <a:ext cx="1752601" cy="5826125"/>
          </a:xfrm>
        </p:spPr>
        <p:txBody>
          <a:bodyPr vert="eaVert" anchor="b" anchorCtr="0"/>
          <a:lstStyle/>
          <a:p>
            <a:r>
              <a:rPr lang="en-US"/>
              <a:t>Click to edit Master title style</a:t>
            </a:r>
            <a:endParaRPr lang="en-US" dirty="0"/>
          </a:p>
        </p:txBody>
      </p:sp>
      <p:sp>
        <p:nvSpPr>
          <p:cNvPr id="3" name="Vertical Text Placeholder 2"/>
          <p:cNvSpPr>
            <a:spLocks noGrp="1"/>
          </p:cNvSpPr>
          <p:nvPr>
            <p:ph type="body" orient="vert" idx="1"/>
          </p:nvPr>
        </p:nvSpPr>
        <p:spPr>
          <a:xfrm>
            <a:off x="652463" y="887414"/>
            <a:ext cx="7423149" cy="5368924"/>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10"/>
          </p:nvPr>
        </p:nvSpPr>
        <p:spPr/>
        <p:txBody>
          <a:bodyPr/>
          <a:lstStyle/>
          <a:p>
            <a:fld id="{D92ABBF0-8832-42A2-BDCD-DF841D27D25C}"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415261675"/>
      </p:ext>
    </p:extLst>
  </p:cSld>
  <p:clrMapOvr>
    <a:masterClrMapping/>
  </p:clrMapOvr>
</p:sldLayout>
</file>

<file path=ppt/slideLayouts/slideLayout18.xml><?xml version="1.0" encoding="utf-8"?>
<p:sldLayout xmlns:a="http://schemas.openxmlformats.org/drawingml/2006/main" xmlns:r="http://schemas.openxmlformats.org/officeDocument/2006/relationships" xmlns:p="http://schemas.openxmlformats.org/presentationml/2006/main" preserve="1" userDrawn="1">
  <p:cSld name="1_Title Only">
    <p:spTree>
      <p:nvGrpSpPr>
        <p:cNvPr id="1" name=""/>
        <p:cNvGrpSpPr/>
        <p:nvPr/>
      </p:nvGrpSpPr>
      <p:grpSpPr>
        <a:xfrm>
          <a:off x="0" y="0"/>
          <a:ext cx="0" cy="0"/>
          <a:chOff x="0" y="0"/>
          <a:chExt cx="0" cy="0"/>
        </a:xfrm>
      </p:grpSpPr>
      <p:sp>
        <p:nvSpPr>
          <p:cNvPr id="6" name="Date Placeholder 5">
            <a:extLst>
              <a:ext uri="{FF2B5EF4-FFF2-40B4-BE49-F238E27FC236}">
                <a16:creationId xmlns:a16="http://schemas.microsoft.com/office/drawing/2014/main" id="{B9ACF545-E3C6-45E7-9940-EF00C1FF064B}"/>
              </a:ext>
            </a:extLst>
          </p:cNvPr>
          <p:cNvSpPr>
            <a:spLocks noGrp="1"/>
          </p:cNvSpPr>
          <p:nvPr>
            <p:ph type="dt" sz="half" idx="10"/>
          </p:nvPr>
        </p:nvSpPr>
        <p:spPr/>
        <p:txBody>
          <a:bodyPr/>
          <a:lstStyle/>
          <a:p>
            <a:fld id="{DBA17D03-7F20-4780-8168-45AF2BF80F86}" type="datetime1">
              <a:rPr lang="en-IN" smtClean="0"/>
              <a:t>30-01-2026</a:t>
            </a:fld>
            <a:endParaRPr lang="en-IN"/>
          </a:p>
        </p:txBody>
      </p:sp>
      <p:sp>
        <p:nvSpPr>
          <p:cNvPr id="7" name="Footer Placeholder 6">
            <a:extLst>
              <a:ext uri="{FF2B5EF4-FFF2-40B4-BE49-F238E27FC236}">
                <a16:creationId xmlns:a16="http://schemas.microsoft.com/office/drawing/2014/main" id="{8D6653F2-3CD1-6AA9-A07F-D5C44442B7C6}"/>
              </a:ext>
            </a:extLst>
          </p:cNvPr>
          <p:cNvSpPr>
            <a:spLocks noGrp="1"/>
          </p:cNvSpPr>
          <p:nvPr>
            <p:ph type="ftr" sz="quarter" idx="11"/>
          </p:nvPr>
        </p:nvSpPr>
        <p:spPr/>
        <p:txBody>
          <a:bodyPr/>
          <a:lstStyle/>
          <a:p>
            <a:endParaRPr lang="en-IN"/>
          </a:p>
        </p:txBody>
      </p:sp>
      <p:sp>
        <p:nvSpPr>
          <p:cNvPr id="8" name="Slide Number Placeholder 7">
            <a:extLst>
              <a:ext uri="{FF2B5EF4-FFF2-40B4-BE49-F238E27FC236}">
                <a16:creationId xmlns:a16="http://schemas.microsoft.com/office/drawing/2014/main" id="{7C24E62F-7AC2-FDAF-DC24-95536C5C3FCE}"/>
              </a:ext>
            </a:extLst>
          </p:cNvPr>
          <p:cNvSpPr>
            <a:spLocks noGrp="1"/>
          </p:cNvSpPr>
          <p:nvPr>
            <p:ph type="sldNum" sz="quarter" idx="12"/>
          </p:nvPr>
        </p:nvSpPr>
        <p:spPr/>
        <p:txBody>
          <a:bodyPr/>
          <a:lstStyle/>
          <a:p>
            <a:fld id="{D0E0D2EB-4276-4E08-97ED-2FDE45590B8F}" type="slidenum">
              <a:rPr lang="en-IN" smtClean="0"/>
              <a:t>‹#›</a:t>
            </a:fld>
            <a:endParaRPr lang="en-IN"/>
          </a:p>
        </p:txBody>
      </p:sp>
      <p:sp>
        <p:nvSpPr>
          <p:cNvPr id="9" name="Title 8">
            <a:extLst>
              <a:ext uri="{FF2B5EF4-FFF2-40B4-BE49-F238E27FC236}">
                <a16:creationId xmlns:a16="http://schemas.microsoft.com/office/drawing/2014/main" id="{FCBC653B-534D-B89D-B5E2-628418757E62}"/>
              </a:ext>
            </a:extLst>
          </p:cNvPr>
          <p:cNvSpPr>
            <a:spLocks noGrp="1"/>
          </p:cNvSpPr>
          <p:nvPr>
            <p:ph type="title"/>
          </p:nvPr>
        </p:nvSpPr>
        <p:spPr/>
        <p:txBody>
          <a:bodyPr/>
          <a:lstStyle/>
          <a:p>
            <a:r>
              <a:rPr lang="en-US"/>
              <a:t>Click to edit Master title style</a:t>
            </a:r>
            <a:endParaRPr lang="en-IN"/>
          </a:p>
        </p:txBody>
      </p:sp>
    </p:spTree>
    <p:extLst>
      <p:ext uri="{BB962C8B-B14F-4D97-AF65-F5344CB8AC3E}">
        <p14:creationId xmlns:p14="http://schemas.microsoft.com/office/powerpoint/2010/main" val="3113673920"/>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3"/>
          <p:cNvSpPr>
            <a:spLocks noGrp="1"/>
          </p:cNvSpPr>
          <p:nvPr>
            <p:ph type="dt" sz="half" idx="10"/>
          </p:nvPr>
        </p:nvSpPr>
        <p:spPr/>
        <p:txBody>
          <a:bodyPr/>
          <a:lstStyle/>
          <a:p>
            <a:fld id="{57B0BDDD-510E-4DFE-B9B4-C4D16C809456}"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3258185364"/>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1154956" y="2861733"/>
            <a:ext cx="8825657" cy="1915647"/>
          </a:xfrm>
        </p:spPr>
        <p:txBody>
          <a:bodyPr anchor="b"/>
          <a:lstStyle>
            <a:lvl1pPr algn="l">
              <a:defRPr sz="4000" b="0" cap="none"/>
            </a:lvl1pPr>
          </a:lstStyle>
          <a:p>
            <a:r>
              <a:rPr lang="en-US"/>
              <a:t>Click to edit Master title style</a:t>
            </a:r>
            <a:endParaRPr lang="en-US" dirty="0"/>
          </a:p>
        </p:txBody>
      </p:sp>
      <p:sp>
        <p:nvSpPr>
          <p:cNvPr id="3" name="Text Placeholder 2"/>
          <p:cNvSpPr>
            <a:spLocks noGrp="1"/>
          </p:cNvSpPr>
          <p:nvPr>
            <p:ph type="body" idx="1"/>
          </p:nvPr>
        </p:nvSpPr>
        <p:spPr>
          <a:xfrm>
            <a:off x="1154955" y="4777381"/>
            <a:ext cx="8825658" cy="860400"/>
          </a:xfrm>
        </p:spPr>
        <p:txBody>
          <a:bodyPr anchor="t"/>
          <a:lstStyle>
            <a:lvl1pPr marL="0" indent="0" algn="l">
              <a:buNone/>
              <a:defRPr sz="2000" cap="all">
                <a:solidFill>
                  <a:schemeClr val="bg2">
                    <a:lumMod val="40000"/>
                    <a:lumOff val="60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a:t>Click to edit Master text styles</a:t>
            </a:r>
          </a:p>
        </p:txBody>
      </p:sp>
      <p:sp>
        <p:nvSpPr>
          <p:cNvPr id="4" name="Date Placeholder 3"/>
          <p:cNvSpPr>
            <a:spLocks noGrp="1"/>
          </p:cNvSpPr>
          <p:nvPr>
            <p:ph type="dt" sz="half" idx="10"/>
          </p:nvPr>
        </p:nvSpPr>
        <p:spPr/>
        <p:txBody>
          <a:bodyPr/>
          <a:lstStyle/>
          <a:p>
            <a:fld id="{D2CE5398-5637-4341-9158-AF442604788D}" type="datetime1">
              <a:rPr lang="en-IN" smtClean="0"/>
              <a:t>30-01-2026</a:t>
            </a:fld>
            <a:endParaRPr lang="en-IN"/>
          </a:p>
        </p:txBody>
      </p:sp>
      <p:sp>
        <p:nvSpPr>
          <p:cNvPr id="5" name="Footer Placeholder 4"/>
          <p:cNvSpPr>
            <a:spLocks noGrp="1"/>
          </p:cNvSpPr>
          <p:nvPr>
            <p:ph type="ftr" sz="quarter" idx="11"/>
          </p:nvPr>
        </p:nvSpPr>
        <p:spPr/>
        <p:txBody>
          <a:bodyPr/>
          <a:lstStyle/>
          <a:p>
            <a:endParaRPr lang="en-IN"/>
          </a:p>
        </p:txBody>
      </p:sp>
      <p:sp>
        <p:nvSpPr>
          <p:cNvPr id="6" name="Slide Number Placeholder 5"/>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2196250441"/>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3" name="Content Placeholder 2"/>
          <p:cNvSpPr>
            <a:spLocks noGrp="1"/>
          </p:cNvSpPr>
          <p:nvPr>
            <p:ph sz="half" idx="1"/>
          </p:nvPr>
        </p:nvSpPr>
        <p:spPr>
          <a:xfrm>
            <a:off x="1103312" y="2060575"/>
            <a:ext cx="4396339" cy="4195763"/>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Content Placeholder 3"/>
          <p:cNvSpPr>
            <a:spLocks noGrp="1"/>
          </p:cNvSpPr>
          <p:nvPr>
            <p:ph sz="half" idx="2"/>
          </p:nvPr>
        </p:nvSpPr>
        <p:spPr>
          <a:xfrm>
            <a:off x="5654493" y="2056092"/>
            <a:ext cx="4396341" cy="4200245"/>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Date Placeholder 4"/>
          <p:cNvSpPr>
            <a:spLocks noGrp="1"/>
          </p:cNvSpPr>
          <p:nvPr>
            <p:ph type="dt" sz="half" idx="10"/>
          </p:nvPr>
        </p:nvSpPr>
        <p:spPr/>
        <p:txBody>
          <a:bodyPr/>
          <a:lstStyle/>
          <a:p>
            <a:fld id="{823BBB02-643C-4D9D-A7DE-71BC4209411A}" type="datetime1">
              <a:rPr lang="en-IN" smtClean="0"/>
              <a:t>30-01-2026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4084657354"/>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a:t>Click to edit Master title style</a:t>
            </a:r>
            <a:endParaRPr lang="en-US" dirty="0"/>
          </a:p>
        </p:txBody>
      </p:sp>
      <p:sp>
        <p:nvSpPr>
          <p:cNvPr id="3" name="Text Placeholder 2"/>
          <p:cNvSpPr>
            <a:spLocks noGrp="1"/>
          </p:cNvSpPr>
          <p:nvPr>
            <p:ph type="body" idx="1"/>
          </p:nvPr>
        </p:nvSpPr>
        <p:spPr>
          <a:xfrm>
            <a:off x="1103313" y="1905000"/>
            <a:ext cx="4396338"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p:cNvSpPr>
            <a:spLocks noGrp="1"/>
          </p:cNvSpPr>
          <p:nvPr>
            <p:ph sz="half" idx="2"/>
          </p:nvPr>
        </p:nvSpPr>
        <p:spPr>
          <a:xfrm>
            <a:off x="1103312"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5" name="Text Placeholder 4"/>
          <p:cNvSpPr>
            <a:spLocks noGrp="1"/>
          </p:cNvSpPr>
          <p:nvPr>
            <p:ph type="body" sz="quarter" idx="3"/>
          </p:nvPr>
        </p:nvSpPr>
        <p:spPr>
          <a:xfrm>
            <a:off x="5654495" y="1905000"/>
            <a:ext cx="4396339" cy="576262"/>
          </a:xfrm>
        </p:spPr>
        <p:txBody>
          <a:bodyPr anchor="b">
            <a:noAutofit/>
          </a:bodyPr>
          <a:lstStyle>
            <a:lvl1pPr marL="0" indent="0">
              <a:buNone/>
              <a:defRPr sz="2400" b="0">
                <a:solidFill>
                  <a:schemeClr val="bg2">
                    <a:lumMod val="40000"/>
                    <a:lumOff val="60000"/>
                  </a:schemeClr>
                </a:solidFill>
              </a:defRPr>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p:cNvSpPr>
            <a:spLocks noGrp="1"/>
          </p:cNvSpPr>
          <p:nvPr>
            <p:ph sz="quarter" idx="4"/>
          </p:nvPr>
        </p:nvSpPr>
        <p:spPr>
          <a:xfrm>
            <a:off x="5654495" y="2514600"/>
            <a:ext cx="4396339" cy="3741738"/>
          </a:xfrm>
        </p:spPr>
        <p:txBody>
          <a:bodyPr>
            <a:normAutofit/>
          </a:bodyPr>
          <a:lstStyle>
            <a:lvl1pPr>
              <a:defRPr sz="1800"/>
            </a:lvl1pPr>
            <a:lvl2pPr>
              <a:defRPr sz="1600"/>
            </a:lvl2pPr>
            <a:lvl3pPr>
              <a:defRPr sz="1400"/>
            </a:lvl3pPr>
            <a:lvl4pPr>
              <a:defRPr sz="1200"/>
            </a:lvl4pPr>
            <a:lvl5pPr>
              <a:defRPr sz="1200"/>
            </a:lvl5pPr>
            <a:lvl6pPr>
              <a:defRPr sz="1200"/>
            </a:lvl6pPr>
            <a:lvl7pPr>
              <a:defRPr sz="1200"/>
            </a:lvl7pPr>
            <a:lvl8pPr>
              <a:defRPr sz="1200"/>
            </a:lvl8pPr>
            <a:lvl9pPr>
              <a:defRPr sz="12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7" name="Date Placeholder 6"/>
          <p:cNvSpPr>
            <a:spLocks noGrp="1"/>
          </p:cNvSpPr>
          <p:nvPr>
            <p:ph type="dt" sz="half" idx="10"/>
          </p:nvPr>
        </p:nvSpPr>
        <p:spPr/>
        <p:txBody>
          <a:bodyPr/>
          <a:lstStyle/>
          <a:p>
            <a:fld id="{D16259C5-5036-4C9F-AC7B-6BF0311C96E7}" type="datetime1">
              <a:rPr lang="en-IN" smtClean="0"/>
              <a:t>30-01-2026</a:t>
            </a:fld>
            <a:endParaRPr lang="en-IN"/>
          </a:p>
        </p:txBody>
      </p:sp>
      <p:sp>
        <p:nvSpPr>
          <p:cNvPr id="8" name="Footer Placeholder 7"/>
          <p:cNvSpPr>
            <a:spLocks noGrp="1"/>
          </p:cNvSpPr>
          <p:nvPr>
            <p:ph type="ftr" sz="quarter" idx="11"/>
          </p:nvPr>
        </p:nvSpPr>
        <p:spPr/>
        <p:txBody>
          <a:bodyPr/>
          <a:lstStyle/>
          <a:p>
            <a:endParaRPr lang="en-IN"/>
          </a:p>
        </p:txBody>
      </p:sp>
      <p:sp>
        <p:nvSpPr>
          <p:cNvPr id="9" name="Slide Number Placeholder 8"/>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3221532307"/>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a:t>Click to edit Master title style</a:t>
            </a:r>
            <a:endParaRPr lang="en-US" dirty="0"/>
          </a:p>
        </p:txBody>
      </p:sp>
      <p:sp>
        <p:nvSpPr>
          <p:cNvPr id="7" name="Date Placeholder 2"/>
          <p:cNvSpPr>
            <a:spLocks noGrp="1"/>
          </p:cNvSpPr>
          <p:nvPr>
            <p:ph type="dt" sz="half" idx="10"/>
          </p:nvPr>
        </p:nvSpPr>
        <p:spPr/>
        <p:txBody>
          <a:bodyPr/>
          <a:lstStyle/>
          <a:p>
            <a:fld id="{4C051305-A3E2-459B-987D-7BF1F2DEB98C}" type="datetime1">
              <a:rPr lang="en-IN" smtClean="0"/>
              <a:t>30-01-2026</a:t>
            </a:fld>
            <a:endParaRPr lang="en-IN"/>
          </a:p>
        </p:txBody>
      </p:sp>
      <p:sp>
        <p:nvSpPr>
          <p:cNvPr id="5" name="Footer Placeholder 3"/>
          <p:cNvSpPr>
            <a:spLocks noGrp="1"/>
          </p:cNvSpPr>
          <p:nvPr>
            <p:ph type="ftr" sz="quarter" idx="11"/>
          </p:nvPr>
        </p:nvSpPr>
        <p:spPr/>
        <p:txBody>
          <a:bodyPr/>
          <a:lstStyle/>
          <a:p>
            <a:endParaRPr lang="en-IN"/>
          </a:p>
        </p:txBody>
      </p:sp>
      <p:sp>
        <p:nvSpPr>
          <p:cNvPr id="6" name="Slide Number Placeholder 4"/>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293701899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7" name="Date Placeholder 1"/>
          <p:cNvSpPr>
            <a:spLocks noGrp="1"/>
          </p:cNvSpPr>
          <p:nvPr>
            <p:ph type="dt" sz="half" idx="10"/>
          </p:nvPr>
        </p:nvSpPr>
        <p:spPr/>
        <p:txBody>
          <a:bodyPr/>
          <a:lstStyle/>
          <a:p>
            <a:fld id="{61798439-FDFF-4241-975F-B2E9D74AC425}" type="datetime1">
              <a:rPr lang="en-IN" smtClean="0"/>
              <a:t>30-01-2026</a:t>
            </a:fld>
            <a:endParaRPr lang="en-IN"/>
          </a:p>
        </p:txBody>
      </p:sp>
      <p:sp>
        <p:nvSpPr>
          <p:cNvPr id="5" name="Footer Placeholder 2"/>
          <p:cNvSpPr>
            <a:spLocks noGrp="1"/>
          </p:cNvSpPr>
          <p:nvPr>
            <p:ph type="ftr" sz="quarter" idx="11"/>
          </p:nvPr>
        </p:nvSpPr>
        <p:spPr/>
        <p:txBody>
          <a:bodyPr/>
          <a:lstStyle/>
          <a:p>
            <a:endParaRPr lang="en-IN"/>
          </a:p>
        </p:txBody>
      </p:sp>
      <p:sp>
        <p:nvSpPr>
          <p:cNvPr id="6" name="Slide Number Placeholder 3"/>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1135012941"/>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4953" y="1447800"/>
            <a:ext cx="3401064" cy="1447800"/>
          </a:xfrm>
        </p:spPr>
        <p:txBody>
          <a:bodyPr anchor="b"/>
          <a:lstStyle>
            <a:lvl1pPr algn="l">
              <a:defRPr sz="2400" b="0"/>
            </a:lvl1pPr>
          </a:lstStyle>
          <a:p>
            <a:r>
              <a:rPr lang="en-US"/>
              <a:t>Click to edit Master title style</a:t>
            </a:r>
            <a:endParaRPr lang="en-US" dirty="0"/>
          </a:p>
        </p:txBody>
      </p:sp>
      <p:sp>
        <p:nvSpPr>
          <p:cNvPr id="3" name="Content Placeholder 2"/>
          <p:cNvSpPr>
            <a:spLocks noGrp="1"/>
          </p:cNvSpPr>
          <p:nvPr>
            <p:ph idx="1"/>
          </p:nvPr>
        </p:nvSpPr>
        <p:spPr>
          <a:xfrm>
            <a:off x="4784616" y="1447800"/>
            <a:ext cx="5195997" cy="4572000"/>
          </a:xfrm>
        </p:spPr>
        <p:txBody>
          <a:bodyPr anchor="ctr">
            <a:normAutofit/>
          </a:bodyPr>
          <a:lstStyle>
            <a:lvl1pPr>
              <a:defRPr sz="2000"/>
            </a:lvl1pPr>
            <a:lvl2pPr>
              <a:defRPr sz="1800"/>
            </a:lvl2pPr>
            <a:lvl3pPr>
              <a:defRPr sz="1600"/>
            </a:lvl3pPr>
            <a:lvl4pPr>
              <a:defRPr sz="1400"/>
            </a:lvl4pPr>
            <a:lvl5pPr>
              <a:defRPr sz="1400"/>
            </a:lvl5pPr>
            <a:lvl6pPr>
              <a:defRPr sz="1400"/>
            </a:lvl6pPr>
            <a:lvl7pPr>
              <a:defRPr sz="1400"/>
            </a:lvl7pPr>
            <a:lvl8pPr>
              <a:defRPr sz="1400"/>
            </a:lvl8pPr>
            <a:lvl9pPr>
              <a:defRPr sz="14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Text Placeholder 3"/>
          <p:cNvSpPr>
            <a:spLocks noGrp="1"/>
          </p:cNvSpPr>
          <p:nvPr>
            <p:ph type="body" sz="half" idx="2"/>
          </p:nvPr>
        </p:nvSpPr>
        <p:spPr>
          <a:xfrm>
            <a:off x="1154953" y="3129280"/>
            <a:ext cx="3401063" cy="2895599"/>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7" name="Date Placeholder 4"/>
          <p:cNvSpPr>
            <a:spLocks noGrp="1"/>
          </p:cNvSpPr>
          <p:nvPr>
            <p:ph type="dt" sz="half" idx="10"/>
          </p:nvPr>
        </p:nvSpPr>
        <p:spPr/>
        <p:txBody>
          <a:bodyPr/>
          <a:lstStyle/>
          <a:p>
            <a:fld id="{EDB9EB33-3BB6-4813-BF9A-78771DFCB5FD}" type="datetime1">
              <a:rPr lang="en-IN" smtClean="0"/>
              <a:t>30-01-2026</a:t>
            </a:fld>
            <a:endParaRPr lang="en-IN"/>
          </a:p>
        </p:txBody>
      </p:sp>
      <p:sp>
        <p:nvSpPr>
          <p:cNvPr id="5" name="Footer Placeholder 5"/>
          <p:cNvSpPr>
            <a:spLocks noGrp="1"/>
          </p:cNvSpPr>
          <p:nvPr>
            <p:ph type="ftr" sz="quarter" idx="11"/>
          </p:nvPr>
        </p:nvSpPr>
        <p:spPr/>
        <p:txBody>
          <a:bodyPr/>
          <a:lstStyle/>
          <a:p>
            <a:endParaRPr lang="en-IN"/>
          </a:p>
        </p:txBody>
      </p:sp>
      <p:sp>
        <p:nvSpPr>
          <p:cNvPr id="6" name="Slide Number Placeholder 6"/>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2456706969"/>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153907" y="1854192"/>
            <a:ext cx="5092906" cy="1574808"/>
          </a:xfrm>
        </p:spPr>
        <p:txBody>
          <a:bodyPr anchor="b">
            <a:normAutofit/>
          </a:bodyPr>
          <a:lstStyle>
            <a:lvl1pPr algn="l">
              <a:defRPr sz="3600" b="0"/>
            </a:lvl1pPr>
          </a:lstStyle>
          <a:p>
            <a:r>
              <a:rPr lang="en-US"/>
              <a:t>Click to edit Master title style</a:t>
            </a:r>
            <a:endParaRPr lang="en-US" dirty="0"/>
          </a:p>
        </p:txBody>
      </p:sp>
      <p:sp>
        <p:nvSpPr>
          <p:cNvPr id="3" name="Picture Placeholder 2"/>
          <p:cNvSpPr>
            <a:spLocks noGrp="1" noChangeAspect="1"/>
          </p:cNvSpPr>
          <p:nvPr>
            <p:ph type="pic" idx="1"/>
          </p:nvPr>
        </p:nvSpPr>
        <p:spPr>
          <a:xfrm>
            <a:off x="6949546" y="1143000"/>
            <a:ext cx="3200400" cy="4572000"/>
          </a:xfrm>
          <a:prstGeom prst="roundRect">
            <a:avLst>
              <a:gd name="adj" fmla="val 1858"/>
            </a:avLst>
          </a:prstGeom>
          <a:effectLst>
            <a:outerShdw blurRad="50800" dist="50800" dir="5400000" algn="tl" rotWithShape="0">
              <a:srgbClr val="000000">
                <a:alpha val="43000"/>
              </a:srgbClr>
            </a:outerShdw>
          </a:effectLst>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en-US"/>
              <a:t>Click icon to add picture</a:t>
            </a:r>
            <a:endParaRPr lang="en-US" dirty="0"/>
          </a:p>
        </p:txBody>
      </p:sp>
      <p:sp>
        <p:nvSpPr>
          <p:cNvPr id="4" name="Text Placeholder 3"/>
          <p:cNvSpPr>
            <a:spLocks noGrp="1"/>
          </p:cNvSpPr>
          <p:nvPr>
            <p:ph type="body" sz="half" idx="2"/>
          </p:nvPr>
        </p:nvSpPr>
        <p:spPr>
          <a:xfrm>
            <a:off x="1154954" y="3657600"/>
            <a:ext cx="5084979" cy="1371600"/>
          </a:xfrm>
        </p:spPr>
        <p:txBody>
          <a:bodyPr>
            <a:normAutofit/>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a:t>Click to edit Master text styles</a:t>
            </a:r>
          </a:p>
        </p:txBody>
      </p:sp>
      <p:sp>
        <p:nvSpPr>
          <p:cNvPr id="5" name="Date Placeholder 4"/>
          <p:cNvSpPr>
            <a:spLocks noGrp="1"/>
          </p:cNvSpPr>
          <p:nvPr>
            <p:ph type="dt" sz="half" idx="10"/>
          </p:nvPr>
        </p:nvSpPr>
        <p:spPr/>
        <p:txBody>
          <a:bodyPr/>
          <a:lstStyle/>
          <a:p>
            <a:fld id="{709DC6CC-2485-4628-8583-8AFF4FE5AB08}" type="datetime1">
              <a:rPr lang="en-IN" smtClean="0"/>
              <a:t>30-01-2026</a:t>
            </a:fld>
            <a:endParaRPr lang="en-IN"/>
          </a:p>
        </p:txBody>
      </p:sp>
      <p:sp>
        <p:nvSpPr>
          <p:cNvPr id="6" name="Footer Placeholder 5"/>
          <p:cNvSpPr>
            <a:spLocks noGrp="1"/>
          </p:cNvSpPr>
          <p:nvPr>
            <p:ph type="ftr" sz="quarter" idx="11"/>
          </p:nvPr>
        </p:nvSpPr>
        <p:spPr/>
        <p:txBody>
          <a:bodyPr/>
          <a:lstStyle/>
          <a:p>
            <a:endParaRPr lang="en-IN"/>
          </a:p>
        </p:txBody>
      </p:sp>
      <p:sp>
        <p:nvSpPr>
          <p:cNvPr id="7" name="Slide Number Placeholder 6"/>
          <p:cNvSpPr>
            <a:spLocks noGrp="1"/>
          </p:cNvSpPr>
          <p:nvPr>
            <p:ph type="sldNum" sz="quarter" idx="12"/>
          </p:nvPr>
        </p:nvSpPr>
        <p:spPr/>
        <p:txBody>
          <a:bodyPr/>
          <a:lstStyle/>
          <a:p>
            <a:fld id="{D0E0D2EB-4276-4E08-97ED-2FDE45590B8F}" type="slidenum">
              <a:rPr lang="en-IN" smtClean="0"/>
              <a:t>‹#›</a:t>
            </a:fld>
            <a:endParaRPr lang="en-IN"/>
          </a:p>
        </p:txBody>
      </p:sp>
    </p:spTree>
    <p:extLst>
      <p:ext uri="{BB962C8B-B14F-4D97-AF65-F5344CB8AC3E}">
        <p14:creationId xmlns:p14="http://schemas.microsoft.com/office/powerpoint/2010/main" val="4252522217"/>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18" Type="http://schemas.openxmlformats.org/officeDocument/2006/relationships/slideLayout" Target="../slideLayouts/slideLayout18.xml"/><Relationship Id="rId3" Type="http://schemas.openxmlformats.org/officeDocument/2006/relationships/slideLayout" Target="../slideLayouts/slideLayout3.xml"/><Relationship Id="rId21" Type="http://schemas.openxmlformats.org/officeDocument/2006/relationships/image" Target="../media/image3.png"/><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slideLayout" Target="../slideLayouts/slideLayout17.xml"/><Relationship Id="rId2" Type="http://schemas.openxmlformats.org/officeDocument/2006/relationships/slideLayout" Target="../slideLayouts/slideLayout2.xml"/><Relationship Id="rId16" Type="http://schemas.openxmlformats.org/officeDocument/2006/relationships/slideLayout" Target="../slideLayouts/slideLayout16.xml"/><Relationship Id="rId20" Type="http://schemas.openxmlformats.org/officeDocument/2006/relationships/image" Target="../media/image2.png"/><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23" Type="http://schemas.openxmlformats.org/officeDocument/2006/relationships/image" Target="../media/image5.png"/><Relationship Id="rId10" Type="http://schemas.openxmlformats.org/officeDocument/2006/relationships/slideLayout" Target="../slideLayouts/slideLayout10.xml"/><Relationship Id="rId19" Type="http://schemas.openxmlformats.org/officeDocument/2006/relationships/theme" Target="../theme/theme1.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 Id="rId22" Type="http://schemas.openxmlformats.org/officeDocument/2006/relationships/image" Target="../media/image4.png"/></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pic>
        <p:nvPicPr>
          <p:cNvPr id="8" name="Picture 7"/>
          <p:cNvPicPr>
            <a:picLocks noChangeAspect="1"/>
          </p:cNvPicPr>
          <p:nvPr/>
        </p:nvPicPr>
        <p:blipFill rotWithShape="1">
          <a:blip r:embed="rId20">
            <a:extLst>
              <a:ext uri="{28A0092B-C50C-407E-A947-70E740481C1C}">
                <a14:useLocalDpi xmlns:a14="http://schemas.microsoft.com/office/drawing/2010/main" val="0"/>
              </a:ext>
            </a:extLst>
          </a:blip>
          <a:srcRect l="3613"/>
          <a:stretch/>
        </p:blipFill>
        <p:spPr>
          <a:xfrm>
            <a:off x="0" y="2669685"/>
            <a:ext cx="4037012" cy="4188315"/>
          </a:xfrm>
          <a:prstGeom prst="rect">
            <a:avLst/>
          </a:prstGeom>
        </p:spPr>
      </p:pic>
      <p:pic>
        <p:nvPicPr>
          <p:cNvPr id="7" name="Picture 6"/>
          <p:cNvPicPr>
            <a:picLocks noChangeAspect="1"/>
          </p:cNvPicPr>
          <p:nvPr/>
        </p:nvPicPr>
        <p:blipFill rotWithShape="1">
          <a:blip r:embed="rId21">
            <a:extLst>
              <a:ext uri="{28A0092B-C50C-407E-A947-70E740481C1C}">
                <a14:useLocalDpi xmlns:a14="http://schemas.microsoft.com/office/drawing/2010/main" val="0"/>
              </a:ext>
            </a:extLst>
          </a:blip>
          <a:srcRect l="35640"/>
          <a:stretch/>
        </p:blipFill>
        <p:spPr>
          <a:xfrm>
            <a:off x="0" y="2892347"/>
            <a:ext cx="1522412" cy="2365453"/>
          </a:xfrm>
          <a:prstGeom prst="rect">
            <a:avLst/>
          </a:prstGeom>
        </p:spPr>
      </p:pic>
      <p:sp>
        <p:nvSpPr>
          <p:cNvPr id="16" name="Oval 15"/>
          <p:cNvSpPr/>
          <p:nvPr/>
        </p:nvSpPr>
        <p:spPr>
          <a:xfrm>
            <a:off x="8609012" y="1676400"/>
            <a:ext cx="2819400" cy="2819400"/>
          </a:xfrm>
          <a:prstGeom prst="ellipse">
            <a:avLst/>
          </a:prstGeom>
          <a:gradFill flip="none" rotWithShape="1">
            <a:gsLst>
              <a:gs pos="0">
                <a:schemeClr val="bg2">
                  <a:lumMod val="60000"/>
                  <a:lumOff val="40000"/>
                  <a:alpha val="7000"/>
                </a:schemeClr>
              </a:gs>
              <a:gs pos="69000">
                <a:schemeClr val="bg2">
                  <a:lumMod val="60000"/>
                  <a:lumOff val="40000"/>
                  <a:alpha val="0"/>
                </a:schemeClr>
              </a:gs>
              <a:gs pos="36000">
                <a:schemeClr val="bg2">
                  <a:lumMod val="60000"/>
                  <a:lumOff val="40000"/>
                  <a:alpha val="6000"/>
                </a:schemeClr>
              </a:gs>
            </a:gsLst>
            <a:path path="circle">
              <a:fillToRect l="50000" t="50000" r="50000" b="50000"/>
            </a:path>
            <a:tileRect/>
          </a:gradFill>
          <a:ln>
            <a:noFill/>
          </a:ln>
          <a:effectLst/>
        </p:spPr>
        <p:style>
          <a:lnRef idx="1">
            <a:schemeClr val="accent1"/>
          </a:lnRef>
          <a:fillRef idx="3">
            <a:schemeClr val="accent1"/>
          </a:fillRef>
          <a:effectRef idx="2">
            <a:schemeClr val="accent1"/>
          </a:effectRef>
          <a:fontRef idx="minor">
            <a:schemeClr val="lt1"/>
          </a:fontRef>
        </p:style>
        <p:txBody>
          <a:bodyPr/>
          <a:lstStyle/>
          <a:p>
            <a:endParaRPr lang="en-IN"/>
          </a:p>
        </p:txBody>
      </p:sp>
      <p:pic>
        <p:nvPicPr>
          <p:cNvPr id="9" name="Picture 8"/>
          <p:cNvPicPr>
            <a:picLocks noChangeAspect="1"/>
          </p:cNvPicPr>
          <p:nvPr/>
        </p:nvPicPr>
        <p:blipFill rotWithShape="1">
          <a:blip r:embed="rId22">
            <a:extLst>
              <a:ext uri="{28A0092B-C50C-407E-A947-70E740481C1C}">
                <a14:useLocalDpi xmlns:a14="http://schemas.microsoft.com/office/drawing/2010/main" val="0"/>
              </a:ext>
            </a:extLst>
          </a:blip>
          <a:srcRect t="28813"/>
          <a:stretch/>
        </p:blipFill>
        <p:spPr>
          <a:xfrm>
            <a:off x="7999412" y="0"/>
            <a:ext cx="1603387" cy="1141407"/>
          </a:xfrm>
          <a:prstGeom prst="rect">
            <a:avLst/>
          </a:prstGeom>
        </p:spPr>
      </p:pic>
      <p:pic>
        <p:nvPicPr>
          <p:cNvPr id="10" name="Picture 9"/>
          <p:cNvPicPr>
            <a:picLocks noChangeAspect="1"/>
          </p:cNvPicPr>
          <p:nvPr/>
        </p:nvPicPr>
        <p:blipFill rotWithShape="1">
          <a:blip r:embed="rId23">
            <a:extLst>
              <a:ext uri="{28A0092B-C50C-407E-A947-70E740481C1C}">
                <a14:useLocalDpi xmlns:a14="http://schemas.microsoft.com/office/drawing/2010/main" val="0"/>
              </a:ext>
            </a:extLst>
          </a:blip>
          <a:srcRect b="23320"/>
          <a:stretch/>
        </p:blipFill>
        <p:spPr>
          <a:xfrm>
            <a:off x="8605878" y="6096000"/>
            <a:ext cx="993734" cy="762000"/>
          </a:xfrm>
          <a:prstGeom prst="rect">
            <a:avLst/>
          </a:prstGeom>
        </p:spPr>
      </p:pic>
      <p:sp>
        <p:nvSpPr>
          <p:cNvPr id="14" name="Rectangle 13"/>
          <p:cNvSpPr/>
          <p:nvPr/>
        </p:nvSpPr>
        <p:spPr>
          <a:xfrm>
            <a:off x="10437812" y="0"/>
            <a:ext cx="685800" cy="1143000"/>
          </a:xfrm>
          <a:prstGeom prst="rect">
            <a:avLst/>
          </a:prstGeom>
          <a:solidFill>
            <a:schemeClr val="accent1"/>
          </a:solidFill>
          <a:ln>
            <a:noFill/>
          </a:ln>
        </p:spPr>
        <p:style>
          <a:lnRef idx="1">
            <a:schemeClr val="accent1"/>
          </a:lnRef>
          <a:fillRef idx="3">
            <a:schemeClr val="accent1"/>
          </a:fillRef>
          <a:effectRef idx="2">
            <a:schemeClr val="accent1"/>
          </a:effectRef>
          <a:fontRef idx="minor">
            <a:schemeClr val="lt1"/>
          </a:fontRef>
        </p:style>
        <p:txBody>
          <a:bodyPr/>
          <a:lstStyle/>
          <a:p>
            <a:endParaRPr lang="en-IN"/>
          </a:p>
        </p:txBody>
      </p:sp>
      <p:sp>
        <p:nvSpPr>
          <p:cNvPr id="2" name="Title Placeholder 1"/>
          <p:cNvSpPr>
            <a:spLocks noGrp="1"/>
          </p:cNvSpPr>
          <p:nvPr>
            <p:ph type="title"/>
          </p:nvPr>
        </p:nvSpPr>
        <p:spPr>
          <a:xfrm>
            <a:off x="646111" y="452718"/>
            <a:ext cx="9404723" cy="1400530"/>
          </a:xfrm>
          <a:prstGeom prst="rect">
            <a:avLst/>
          </a:prstGeom>
        </p:spPr>
        <p:txBody>
          <a:bodyPr vert="horz" lIns="91440" tIns="45720" rIns="91440" bIns="45720" rtlCol="0" anchor="t">
            <a:noAutofit/>
          </a:bodyPr>
          <a:lstStyle/>
          <a:p>
            <a:r>
              <a:rPr lang="en-US"/>
              <a:t>Click to edit Master title style</a:t>
            </a:r>
            <a:endParaRPr lang="en-US" dirty="0"/>
          </a:p>
        </p:txBody>
      </p:sp>
      <p:sp>
        <p:nvSpPr>
          <p:cNvPr id="3" name="Text Placeholder 2"/>
          <p:cNvSpPr>
            <a:spLocks noGrp="1"/>
          </p:cNvSpPr>
          <p:nvPr>
            <p:ph type="body" idx="1"/>
          </p:nvPr>
        </p:nvSpPr>
        <p:spPr>
          <a:xfrm>
            <a:off x="1103312" y="2052918"/>
            <a:ext cx="8946541" cy="4195481"/>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endParaRPr lang="en-US" dirty="0"/>
          </a:p>
        </p:txBody>
      </p:sp>
      <p:sp>
        <p:nvSpPr>
          <p:cNvPr id="4" name="Date Placeholder 3"/>
          <p:cNvSpPr>
            <a:spLocks noGrp="1"/>
          </p:cNvSpPr>
          <p:nvPr>
            <p:ph type="dt" sz="half" idx="2"/>
          </p:nvPr>
        </p:nvSpPr>
        <p:spPr>
          <a:xfrm rot="5400000">
            <a:off x="10155639" y="1790701"/>
            <a:ext cx="990599" cy="304799"/>
          </a:xfrm>
          <a:prstGeom prst="rect">
            <a:avLst/>
          </a:prstGeom>
        </p:spPr>
        <p:txBody>
          <a:bodyPr vert="horz" lIns="91440" tIns="45720" rIns="91440" bIns="45720" rtlCol="0" anchor="t"/>
          <a:lstStyle>
            <a:lvl1pPr algn="l">
              <a:defRPr sz="1100" b="0" i="0">
                <a:solidFill>
                  <a:schemeClr val="tx1">
                    <a:tint val="75000"/>
                    <a:alpha val="60000"/>
                  </a:schemeClr>
                </a:solidFill>
              </a:defRPr>
            </a:lvl1pPr>
          </a:lstStyle>
          <a:p>
            <a:fld id="{4381B7A0-22F5-4D63-A0D5-66B6CA5699B5}" type="datetime1">
              <a:rPr lang="en-IN" smtClean="0"/>
              <a:t>30-01-2026</a:t>
            </a:fld>
            <a:endParaRPr lang="en-IN"/>
          </a:p>
        </p:txBody>
      </p:sp>
      <p:sp>
        <p:nvSpPr>
          <p:cNvPr id="5" name="Footer Placeholder 4"/>
          <p:cNvSpPr>
            <a:spLocks noGrp="1"/>
          </p:cNvSpPr>
          <p:nvPr>
            <p:ph type="ftr" sz="quarter" idx="3"/>
          </p:nvPr>
        </p:nvSpPr>
        <p:spPr>
          <a:xfrm rot="5400000">
            <a:off x="8951573" y="3225297"/>
            <a:ext cx="3859795" cy="304801"/>
          </a:xfrm>
          <a:prstGeom prst="rect">
            <a:avLst/>
          </a:prstGeom>
        </p:spPr>
        <p:txBody>
          <a:bodyPr vert="horz" lIns="91440" tIns="45720" rIns="91440" bIns="45720" rtlCol="0" anchor="b"/>
          <a:lstStyle>
            <a:lvl1pPr algn="l">
              <a:defRPr sz="1100" b="0" i="0">
                <a:solidFill>
                  <a:schemeClr val="tx1">
                    <a:tint val="75000"/>
                    <a:alpha val="60000"/>
                  </a:schemeClr>
                </a:solidFill>
              </a:defRPr>
            </a:lvl1pPr>
          </a:lstStyle>
          <a:p>
            <a:endParaRPr lang="en-IN"/>
          </a:p>
        </p:txBody>
      </p:sp>
      <p:sp>
        <p:nvSpPr>
          <p:cNvPr id="6" name="Slide Number Placeholder 5"/>
          <p:cNvSpPr>
            <a:spLocks noGrp="1"/>
          </p:cNvSpPr>
          <p:nvPr>
            <p:ph type="sldNum" sz="quarter" idx="4"/>
          </p:nvPr>
        </p:nvSpPr>
        <p:spPr bwMode="gray">
          <a:xfrm>
            <a:off x="10352540" y="295729"/>
            <a:ext cx="838199" cy="767687"/>
          </a:xfrm>
          <a:prstGeom prst="rect">
            <a:avLst/>
          </a:prstGeom>
        </p:spPr>
        <p:txBody>
          <a:bodyPr vert="horz" lIns="91440" tIns="45720" rIns="91440" bIns="45720" rtlCol="0" anchor="b"/>
          <a:lstStyle>
            <a:lvl1pPr algn="ctr">
              <a:defRPr sz="2800" b="0" i="0">
                <a:solidFill>
                  <a:schemeClr val="tx1">
                    <a:tint val="75000"/>
                  </a:schemeClr>
                </a:solidFill>
              </a:defRPr>
            </a:lvl1pPr>
          </a:lstStyle>
          <a:p>
            <a:fld id="{D0E0D2EB-4276-4E08-97ED-2FDE45590B8F}" type="slidenum">
              <a:rPr lang="en-IN" smtClean="0"/>
              <a:t>‹#›</a:t>
            </a:fld>
            <a:endParaRPr lang="en-IN"/>
          </a:p>
        </p:txBody>
      </p:sp>
    </p:spTree>
    <p:extLst>
      <p:ext uri="{BB962C8B-B14F-4D97-AF65-F5344CB8AC3E}">
        <p14:creationId xmlns:p14="http://schemas.microsoft.com/office/powerpoint/2010/main" val="3098366721"/>
      </p:ext>
    </p:extLst>
  </p:cSld>
  <p:clrMap bg1="dk1" tx1="lt1" bg2="dk2" tx2="lt2" accent1="accent1" accent2="accent2" accent3="accent3" accent4="accent4" accent5="accent5" accent6="accent6" hlink="hlink" folHlink="folHlink"/>
  <p:sldLayoutIdLst>
    <p:sldLayoutId id="2147483709" r:id="rId1"/>
    <p:sldLayoutId id="2147483710" r:id="rId2"/>
    <p:sldLayoutId id="2147483711" r:id="rId3"/>
    <p:sldLayoutId id="2147483712" r:id="rId4"/>
    <p:sldLayoutId id="2147483713" r:id="rId5"/>
    <p:sldLayoutId id="2147483714" r:id="rId6"/>
    <p:sldLayoutId id="2147483715" r:id="rId7"/>
    <p:sldLayoutId id="2147483716" r:id="rId8"/>
    <p:sldLayoutId id="2147483717" r:id="rId9"/>
    <p:sldLayoutId id="2147483718" r:id="rId10"/>
    <p:sldLayoutId id="2147483719" r:id="rId11"/>
    <p:sldLayoutId id="2147483720" r:id="rId12"/>
    <p:sldLayoutId id="2147483721" r:id="rId13"/>
    <p:sldLayoutId id="2147483722" r:id="rId14"/>
    <p:sldLayoutId id="2147483723" r:id="rId15"/>
    <p:sldLayoutId id="2147483724" r:id="rId16"/>
    <p:sldLayoutId id="2147483725" r:id="rId17"/>
    <p:sldLayoutId id="2147483702" r:id="rId18"/>
  </p:sldLayoutIdLst>
  <p:hf hdr="0" ftr="0" dt="0"/>
  <p:txStyles>
    <p:titleStyle>
      <a:lvl1pPr algn="l" defTabSz="457200" rtl="0" eaLnBrk="1" latinLnBrk="0" hangingPunct="1">
        <a:spcBef>
          <a:spcPct val="0"/>
        </a:spcBef>
        <a:buNone/>
        <a:defRPr sz="4200" b="0" i="0" kern="1200">
          <a:solidFill>
            <a:schemeClr val="tx2"/>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2000" b="0" i="0" kern="1200">
          <a:solidFill>
            <a:schemeClr val="tx1"/>
          </a:solidFill>
          <a:latin typeface="+mj-lt"/>
          <a:ea typeface="+mj-ea"/>
          <a:cs typeface="+mj-cs"/>
        </a:defRPr>
      </a:lvl1pPr>
      <a:lvl2pPr marL="742950" indent="-28575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800" b="0" i="0" kern="1200">
          <a:solidFill>
            <a:schemeClr val="tx1"/>
          </a:solidFill>
          <a:latin typeface="+mj-lt"/>
          <a:ea typeface="+mj-ea"/>
          <a:cs typeface="+mj-cs"/>
        </a:defRPr>
      </a:lvl2pPr>
      <a:lvl3pPr marL="1143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600" b="0" i="0" kern="1200">
          <a:solidFill>
            <a:schemeClr val="tx1"/>
          </a:solidFill>
          <a:latin typeface="+mj-lt"/>
          <a:ea typeface="+mj-ea"/>
          <a:cs typeface="+mj-cs"/>
        </a:defRPr>
      </a:lvl3pPr>
      <a:lvl4pPr marL="1600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4pPr>
      <a:lvl5pPr marL="20574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5pPr>
      <a:lvl6pPr marL="2506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6pPr>
      <a:lvl7pPr marL="29718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7pPr>
      <a:lvl8pPr marL="34290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8pPr>
      <a:lvl9pPr marL="3886200" indent="-228600" algn="l" defTabSz="457200" rtl="0" eaLnBrk="1" latinLnBrk="0" hangingPunct="1">
        <a:spcBef>
          <a:spcPts val="1000"/>
        </a:spcBef>
        <a:spcAft>
          <a:spcPts val="0"/>
        </a:spcAft>
        <a:buClr>
          <a:schemeClr val="bg2">
            <a:lumMod val="40000"/>
            <a:lumOff val="60000"/>
          </a:schemeClr>
        </a:buClr>
        <a:buSzPct val="80000"/>
        <a:buFont typeface="Wingdings 3" charset="2"/>
        <a:buChar char=""/>
        <a:defRPr sz="1400" b="0" i="0" kern="1200">
          <a:solidFill>
            <a:schemeClr val="tx1"/>
          </a:solidFill>
          <a:latin typeface="+mj-lt"/>
          <a:ea typeface="+mj-ea"/>
          <a:cs typeface="+mj-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2" Type="http://schemas.openxmlformats.org/officeDocument/2006/relationships/image" Target="../media/image6.png"/><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1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3" Type="http://schemas.openxmlformats.org/officeDocument/2006/relationships/hyperlink" Target="mailto:sodanichirayu@gmail.com" TargetMode="External"/><Relationship Id="rId2" Type="http://schemas.openxmlformats.org/officeDocument/2006/relationships/notesSlide" Target="../notesSlides/notesSlide7.xml"/><Relationship Id="rId1" Type="http://schemas.openxmlformats.org/officeDocument/2006/relationships/slideLayout" Target="../slideLayouts/slideLayout13.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FC3ADFA-2F89-B7CA-4516-DF17260C85B4}"/>
              </a:ext>
            </a:extLst>
          </p:cNvPr>
          <p:cNvSpPr>
            <a:spLocks noGrp="1"/>
          </p:cNvSpPr>
          <p:nvPr>
            <p:ph type="ctrTitle"/>
          </p:nvPr>
        </p:nvSpPr>
        <p:spPr>
          <a:xfrm>
            <a:off x="39511" y="1140178"/>
            <a:ext cx="12191999" cy="4261227"/>
          </a:xfrm>
        </p:spPr>
        <p:txBody>
          <a:bodyPr>
            <a:normAutofit fontScale="90000"/>
          </a:bodyPr>
          <a:lstStyle/>
          <a:p>
            <a:pPr algn="ctr"/>
            <a:br>
              <a:rPr lang="en-US" dirty="0"/>
            </a:br>
            <a:br>
              <a:rPr lang="en-US" dirty="0"/>
            </a:br>
            <a:br>
              <a:rPr lang="en-US" dirty="0"/>
            </a:br>
            <a:br>
              <a:rPr lang="en-US" dirty="0"/>
            </a:br>
            <a:br>
              <a:rPr lang="en-US" dirty="0"/>
            </a:br>
            <a:br>
              <a:rPr lang="en-US" dirty="0"/>
            </a:br>
            <a:br>
              <a:rPr lang="en-US" dirty="0"/>
            </a:br>
            <a:br>
              <a:rPr lang="en-US" dirty="0"/>
            </a:br>
            <a:br>
              <a:rPr lang="en-US" dirty="0"/>
            </a:br>
            <a:br>
              <a:rPr lang="en-US" dirty="0"/>
            </a:br>
            <a:r>
              <a:rPr lang="en-US" sz="6000" b="1" dirty="0"/>
              <a:t>Tax Practitioners’ Association, Indore</a:t>
            </a:r>
            <a:br>
              <a:rPr lang="en-US" sz="6000" dirty="0"/>
            </a:br>
            <a:br>
              <a:rPr lang="en-US" sz="6000" dirty="0"/>
            </a:br>
            <a:r>
              <a:rPr lang="hi-IN" sz="6000" dirty="0"/>
              <a:t>नव कर मंथन-भाग 2</a:t>
            </a:r>
            <a:br>
              <a:rPr lang="hi-IN" dirty="0"/>
            </a:br>
            <a:endParaRPr lang="en-IN" dirty="0"/>
          </a:p>
        </p:txBody>
      </p:sp>
      <p:sp>
        <p:nvSpPr>
          <p:cNvPr id="3" name="Subtitle 2">
            <a:extLst>
              <a:ext uri="{FF2B5EF4-FFF2-40B4-BE49-F238E27FC236}">
                <a16:creationId xmlns:a16="http://schemas.microsoft.com/office/drawing/2014/main" id="{45BCCA75-250A-1D8B-1B1D-D37FF17A372E}"/>
              </a:ext>
            </a:extLst>
          </p:cNvPr>
          <p:cNvSpPr>
            <a:spLocks noGrp="1"/>
          </p:cNvSpPr>
          <p:nvPr>
            <p:ph type="subTitle" idx="1"/>
          </p:nvPr>
        </p:nvSpPr>
        <p:spPr>
          <a:xfrm>
            <a:off x="0" y="4325824"/>
            <a:ext cx="12271022" cy="1871776"/>
          </a:xfrm>
        </p:spPr>
        <p:txBody>
          <a:bodyPr>
            <a:normAutofit fontScale="92500"/>
          </a:bodyPr>
          <a:lstStyle/>
          <a:p>
            <a:pPr algn="ctr"/>
            <a:endParaRPr lang="en-US" sz="3300" b="1" dirty="0"/>
          </a:p>
          <a:p>
            <a:pPr algn="ctr"/>
            <a:r>
              <a:rPr lang="en-US" sz="3300" b="1" dirty="0"/>
              <a:t>Charge of Tax, Scope of Income and Residential Status</a:t>
            </a:r>
          </a:p>
          <a:p>
            <a:pPr algn="ctr"/>
            <a:r>
              <a:rPr lang="en-US" sz="3300" b="1" dirty="0"/>
              <a:t>30/01/2026</a:t>
            </a:r>
          </a:p>
          <a:p>
            <a:pPr algn="ctr"/>
            <a:endParaRPr lang="en-IN" sz="2400" b="1" dirty="0"/>
          </a:p>
        </p:txBody>
      </p:sp>
      <p:sp>
        <p:nvSpPr>
          <p:cNvPr id="4" name="Slide Number Placeholder 3">
            <a:extLst>
              <a:ext uri="{FF2B5EF4-FFF2-40B4-BE49-F238E27FC236}">
                <a16:creationId xmlns:a16="http://schemas.microsoft.com/office/drawing/2014/main" id="{52D95481-FAFB-5EFC-D691-057F006DA1A9}"/>
              </a:ext>
            </a:extLst>
          </p:cNvPr>
          <p:cNvSpPr>
            <a:spLocks noGrp="1"/>
          </p:cNvSpPr>
          <p:nvPr>
            <p:ph type="sldNum" sz="quarter" idx="12"/>
          </p:nvPr>
        </p:nvSpPr>
        <p:spPr/>
        <p:txBody>
          <a:bodyPr/>
          <a:lstStyle/>
          <a:p>
            <a:endParaRPr lang="en-IN" dirty="0"/>
          </a:p>
        </p:txBody>
      </p:sp>
    </p:spTree>
    <p:extLst>
      <p:ext uri="{BB962C8B-B14F-4D97-AF65-F5344CB8AC3E}">
        <p14:creationId xmlns:p14="http://schemas.microsoft.com/office/powerpoint/2010/main" val="981935627"/>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D29F0261-CC83-9607-8E29-2A94E9E71F22}"/>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6F1D66E-CFDB-A48E-4EEF-DA86614799B3}"/>
              </a:ext>
            </a:extLst>
          </p:cNvPr>
          <p:cNvSpPr>
            <a:spLocks noGrp="1"/>
          </p:cNvSpPr>
          <p:nvPr>
            <p:ph type="title"/>
          </p:nvPr>
        </p:nvSpPr>
        <p:spPr>
          <a:xfrm>
            <a:off x="711587" y="-56822"/>
            <a:ext cx="9404723" cy="1120238"/>
          </a:xfrm>
        </p:spPr>
        <p:txBody>
          <a:bodyPr/>
          <a:lstStyle/>
          <a:p>
            <a:pPr algn="ctr"/>
            <a:br>
              <a:rPr lang="en-US" sz="2800" dirty="0"/>
            </a:br>
            <a:r>
              <a:rPr lang="en-US" sz="2800" b="1" dirty="0"/>
              <a:t>Section 5 of ITA 2025 and 5 of ITA 1961</a:t>
            </a:r>
            <a:endParaRPr lang="en-IN" sz="2800" b="1" dirty="0"/>
          </a:p>
        </p:txBody>
      </p:sp>
      <p:sp>
        <p:nvSpPr>
          <p:cNvPr id="7" name="TextBox 6">
            <a:extLst>
              <a:ext uri="{FF2B5EF4-FFF2-40B4-BE49-F238E27FC236}">
                <a16:creationId xmlns:a16="http://schemas.microsoft.com/office/drawing/2014/main" id="{BD5891DA-F339-5766-0DCE-BF52FD0D4270}"/>
              </a:ext>
            </a:extLst>
          </p:cNvPr>
          <p:cNvSpPr txBox="1"/>
          <p:nvPr/>
        </p:nvSpPr>
        <p:spPr>
          <a:xfrm>
            <a:off x="938561" y="1164134"/>
            <a:ext cx="10314878" cy="5909310"/>
          </a:xfrm>
          <a:prstGeom prst="rect">
            <a:avLst/>
          </a:prstGeom>
          <a:noFill/>
        </p:spPr>
        <p:txBody>
          <a:bodyPr wrap="square" rtlCol="0">
            <a:spAutoFit/>
          </a:bodyPr>
          <a:lstStyle/>
          <a:p>
            <a:pPr algn="just"/>
            <a:r>
              <a:rPr lang="en-US" sz="1400" dirty="0"/>
              <a:t>Key issues to consider-</a:t>
            </a:r>
          </a:p>
          <a:p>
            <a:pPr algn="just"/>
            <a:endParaRPr lang="en-US" sz="1400" dirty="0"/>
          </a:p>
          <a:p>
            <a:pPr marL="285750" indent="-285750" algn="just">
              <a:buFont typeface="Arial" panose="020B0604020202020204" pitchFamily="34" charset="0"/>
              <a:buChar char="•"/>
            </a:pPr>
            <a:r>
              <a:rPr lang="en-US" sz="1400" b="1" dirty="0"/>
              <a:t>Schedule FA must be properly filed by ROR with regards to foreign assets and foreign incomes. </a:t>
            </a:r>
            <a:r>
              <a:rPr lang="en-US" sz="1400" dirty="0"/>
              <a:t>It must also be checked that exchange rates as prescribed under </a:t>
            </a:r>
            <a:r>
              <a:rPr lang="en-US" sz="1400" b="1" dirty="0"/>
              <a:t>Rule 115 of Income-tax Rules, 1962 </a:t>
            </a:r>
            <a:r>
              <a:rPr lang="en-US" sz="1400" dirty="0"/>
              <a:t>are used for calculating foreign sourced incomes.</a:t>
            </a:r>
          </a:p>
          <a:p>
            <a:pPr marL="285750" indent="-285750" algn="just">
              <a:buFont typeface="Arial" panose="020B0604020202020204" pitchFamily="34" charset="0"/>
              <a:buChar char="•"/>
            </a:pPr>
            <a:endParaRPr lang="en-US" sz="1400" dirty="0"/>
          </a:p>
          <a:p>
            <a:pPr marL="285750" indent="-285750" algn="just">
              <a:buFont typeface="Arial" panose="020B0604020202020204" pitchFamily="34" charset="0"/>
              <a:buChar char="•"/>
            </a:pPr>
            <a:r>
              <a:rPr lang="en-US" sz="1400" dirty="0"/>
              <a:t>ROR earning </a:t>
            </a:r>
            <a:r>
              <a:rPr lang="en-US" sz="1400" b="1" dirty="0"/>
              <a:t>foreign incomes and owing foreign assets (foreign  depository and custodian accounts, foreign investments, foreign immovable property, etc.  or being signatory in foreign bank accounts</a:t>
            </a:r>
            <a:r>
              <a:rPr lang="en-US" sz="1400" dirty="0"/>
              <a:t> should also take into consideration the aspects of </a:t>
            </a:r>
            <a:r>
              <a:rPr lang="en-US" sz="1400"/>
              <a:t>the BMA. </a:t>
            </a:r>
            <a:r>
              <a:rPr lang="en-US" sz="1400" dirty="0"/>
              <a:t>Any non-disclosure or wrong disclosure invites </a:t>
            </a:r>
            <a:r>
              <a:rPr lang="en-US" sz="1400" b="1" dirty="0"/>
              <a:t>harsh penalties under Section 41, 42 and 43 of the BMA.</a:t>
            </a:r>
          </a:p>
          <a:p>
            <a:pPr marL="285750" indent="-285750" algn="just">
              <a:buFont typeface="Arial" panose="020B0604020202020204" pitchFamily="34" charset="0"/>
              <a:buChar char="•"/>
            </a:pPr>
            <a:endParaRPr lang="en-US" sz="1400" b="1" dirty="0"/>
          </a:p>
          <a:p>
            <a:pPr marL="285750" indent="-285750" algn="just">
              <a:buFont typeface="Arial" panose="020B0604020202020204" pitchFamily="34" charset="0"/>
              <a:buChar char="•"/>
            </a:pPr>
            <a:r>
              <a:rPr lang="en-US" sz="1400" dirty="0"/>
              <a:t>It is interesting to note that </a:t>
            </a:r>
            <a:r>
              <a:rPr lang="en-US" sz="1400" b="1" dirty="0"/>
              <a:t>BMA recognizes only returns filed under 139(1), 139(4) and 139(5)</a:t>
            </a:r>
            <a:r>
              <a:rPr lang="en-US" sz="1400" dirty="0"/>
              <a:t> of ITA 1961 for compliance under BMA and </a:t>
            </a:r>
            <a:r>
              <a:rPr lang="en-US" sz="1400" b="1" dirty="0"/>
              <a:t>not updated return u/s 139(8A</a:t>
            </a:r>
            <a:r>
              <a:rPr lang="en-US" sz="1400" dirty="0"/>
              <a:t>) of ITA 1961. However </a:t>
            </a:r>
            <a:r>
              <a:rPr lang="en-US" sz="1400" b="1" dirty="0"/>
              <a:t>no explicit disregard to 139(8A) has been asserted under BMA</a:t>
            </a:r>
            <a:r>
              <a:rPr lang="en-US" sz="1400" dirty="0"/>
              <a:t>. Whether this </a:t>
            </a:r>
            <a:r>
              <a:rPr lang="en-US" sz="1400" b="1" dirty="0"/>
              <a:t>exclusion is deliberate or not </a:t>
            </a:r>
            <a:r>
              <a:rPr lang="en-US" sz="1400" dirty="0"/>
              <a:t>is something to be discussed upon. However, </a:t>
            </a:r>
            <a:r>
              <a:rPr lang="en-US" sz="1400" b="1" dirty="0"/>
              <a:t>139(8A) per se restricts filing an updated return in case notice under BMA has already been issued</a:t>
            </a:r>
            <a:r>
              <a:rPr lang="en-US" sz="1400" dirty="0"/>
              <a:t>. If 139(8A) is recognized under BMA, it would give little breather to assesses where omission with regards to the disclosure of foreign assets and foreign incomes was </a:t>
            </a:r>
            <a:r>
              <a:rPr lang="en-US" sz="1400" dirty="0" err="1"/>
              <a:t>bonafide</a:t>
            </a:r>
            <a:r>
              <a:rPr lang="en-US" sz="1400" dirty="0"/>
              <a:t> and genuine. </a:t>
            </a:r>
          </a:p>
          <a:p>
            <a:pPr marL="285750" indent="-285750" algn="just">
              <a:buFont typeface="Arial" panose="020B0604020202020204" pitchFamily="34" charset="0"/>
              <a:buChar char="•"/>
            </a:pPr>
            <a:endParaRPr lang="en-US" sz="1400" dirty="0"/>
          </a:p>
          <a:p>
            <a:pPr marL="285750" indent="-285750" algn="just">
              <a:buFont typeface="Arial" panose="020B0604020202020204" pitchFamily="34" charset="0"/>
              <a:buChar char="•"/>
            </a:pPr>
            <a:r>
              <a:rPr lang="en-US" sz="1400" dirty="0"/>
              <a:t>BMA is a draconian law where </a:t>
            </a:r>
            <a:r>
              <a:rPr lang="en-US" sz="1400" b="1" dirty="0"/>
              <a:t>both assessment proceedings and prosecution proceedings can simultaneously be initiated</a:t>
            </a:r>
            <a:r>
              <a:rPr lang="en-US" sz="1400" dirty="0"/>
              <a:t>. Non-compliance of prosecution proceedings u/s </a:t>
            </a:r>
            <a:r>
              <a:rPr lang="en-US" sz="1400" b="1" dirty="0"/>
              <a:t>50 and 51 of BMA is a scheduled offence under the Prevention of Money Laundering Act, 1999 having serious ramifications</a:t>
            </a:r>
            <a:r>
              <a:rPr lang="en-US" sz="1400" dirty="0"/>
              <a:t>.</a:t>
            </a:r>
          </a:p>
          <a:p>
            <a:pPr marL="285750" indent="-285750" algn="just">
              <a:buFont typeface="Arial" panose="020B0604020202020204" pitchFamily="34" charset="0"/>
              <a:buChar char="•"/>
            </a:pPr>
            <a:endParaRPr lang="en-US" sz="1400" dirty="0"/>
          </a:p>
          <a:p>
            <a:pPr marL="285750" indent="-285750" algn="just">
              <a:buFont typeface="Arial" panose="020B0604020202020204" pitchFamily="34" charset="0"/>
              <a:buChar char="•"/>
            </a:pPr>
            <a:r>
              <a:rPr lang="en-US" sz="1400" b="1" dirty="0"/>
              <a:t>Returning Indians such as NR and RNOR must make disclosures of their foreign assets and foreign incomes</a:t>
            </a:r>
            <a:r>
              <a:rPr lang="en-US" sz="1400" dirty="0"/>
              <a:t> in the year in which they become ROR in India. Otherwise, even they would have to </a:t>
            </a:r>
            <a:r>
              <a:rPr lang="en-US" sz="1400" b="1" dirty="0"/>
              <a:t>undergo harsh provisions of the BMA as discussed above</a:t>
            </a:r>
            <a:r>
              <a:rPr lang="en-US" sz="1400" dirty="0"/>
              <a:t>.</a:t>
            </a:r>
          </a:p>
          <a:p>
            <a:pPr marL="285750" indent="-285750" algn="just">
              <a:buFont typeface="Arial" panose="020B0604020202020204" pitchFamily="34" charset="0"/>
              <a:buChar char="•"/>
            </a:pPr>
            <a:endParaRPr lang="en-IN" sz="1400" dirty="0"/>
          </a:p>
        </p:txBody>
      </p:sp>
      <p:sp>
        <p:nvSpPr>
          <p:cNvPr id="8" name="Slide Number Placeholder 7">
            <a:extLst>
              <a:ext uri="{FF2B5EF4-FFF2-40B4-BE49-F238E27FC236}">
                <a16:creationId xmlns:a16="http://schemas.microsoft.com/office/drawing/2014/main" id="{9C242BDF-96DE-C83C-D706-D7CFD2B9B2C4}"/>
              </a:ext>
            </a:extLst>
          </p:cNvPr>
          <p:cNvSpPr>
            <a:spLocks noGrp="1"/>
          </p:cNvSpPr>
          <p:nvPr>
            <p:ph type="sldNum" sz="quarter" idx="12"/>
          </p:nvPr>
        </p:nvSpPr>
        <p:spPr/>
        <p:txBody>
          <a:bodyPr/>
          <a:lstStyle/>
          <a:p>
            <a:fld id="{D0E0D2EB-4276-4E08-97ED-2FDE45590B8F}" type="slidenum">
              <a:rPr lang="en-IN" smtClean="0"/>
              <a:t>10</a:t>
            </a:fld>
            <a:endParaRPr lang="en-IN"/>
          </a:p>
        </p:txBody>
      </p:sp>
    </p:spTree>
    <p:extLst>
      <p:ext uri="{BB962C8B-B14F-4D97-AF65-F5344CB8AC3E}">
        <p14:creationId xmlns:p14="http://schemas.microsoft.com/office/powerpoint/2010/main" val="1784959949"/>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9A93A75-1BE2-A2F2-4125-995DF1C70F39}"/>
              </a:ext>
            </a:extLst>
          </p:cNvPr>
          <p:cNvSpPr>
            <a:spLocks noGrp="1"/>
          </p:cNvSpPr>
          <p:nvPr>
            <p:ph type="title"/>
          </p:nvPr>
        </p:nvSpPr>
        <p:spPr>
          <a:xfrm>
            <a:off x="646112" y="81280"/>
            <a:ext cx="9403742" cy="924560"/>
          </a:xfrm>
        </p:spPr>
        <p:txBody>
          <a:bodyPr/>
          <a:lstStyle/>
          <a:p>
            <a:r>
              <a:rPr lang="en-US" sz="2800" dirty="0"/>
              <a:t>Determination of Residential Status under Section 6 of ITA 2025 and Section 6 of ITA 1961- A brief summary</a:t>
            </a:r>
            <a:endParaRPr lang="en-IN" sz="2800" dirty="0"/>
          </a:p>
        </p:txBody>
      </p:sp>
      <p:pic>
        <p:nvPicPr>
          <p:cNvPr id="25" name="Content Placeholder 24">
            <a:extLst>
              <a:ext uri="{FF2B5EF4-FFF2-40B4-BE49-F238E27FC236}">
                <a16:creationId xmlns:a16="http://schemas.microsoft.com/office/drawing/2014/main" id="{E41D305C-4638-9ADC-547A-5C1C4D9FF53E}"/>
              </a:ext>
            </a:extLst>
          </p:cNvPr>
          <p:cNvPicPr>
            <a:picLocks noGrp="1" noChangeAspect="1"/>
          </p:cNvPicPr>
          <p:nvPr>
            <p:ph idx="1"/>
          </p:nvPr>
        </p:nvPicPr>
        <p:blipFill>
          <a:blip r:embed="rId2"/>
          <a:stretch>
            <a:fillRect/>
          </a:stretch>
        </p:blipFill>
        <p:spPr>
          <a:xfrm>
            <a:off x="751840" y="1107440"/>
            <a:ext cx="8514080" cy="5598160"/>
          </a:xfrm>
          <a:prstGeom prst="rect">
            <a:avLst/>
          </a:prstGeom>
        </p:spPr>
      </p:pic>
      <p:sp>
        <p:nvSpPr>
          <p:cNvPr id="26" name="TextBox 25">
            <a:extLst>
              <a:ext uri="{FF2B5EF4-FFF2-40B4-BE49-F238E27FC236}">
                <a16:creationId xmlns:a16="http://schemas.microsoft.com/office/drawing/2014/main" id="{F6F8EF91-5A0A-CBAE-C8E2-CE709D84F84E}"/>
              </a:ext>
            </a:extLst>
          </p:cNvPr>
          <p:cNvSpPr txBox="1"/>
          <p:nvPr/>
        </p:nvSpPr>
        <p:spPr>
          <a:xfrm>
            <a:off x="9265920" y="1229360"/>
            <a:ext cx="2479040" cy="5670783"/>
          </a:xfrm>
          <a:prstGeom prst="rect">
            <a:avLst/>
          </a:prstGeom>
          <a:noFill/>
        </p:spPr>
        <p:txBody>
          <a:bodyPr wrap="square" rtlCol="0">
            <a:spAutoFit/>
          </a:bodyPr>
          <a:lstStyle/>
          <a:p>
            <a:pPr marL="342900" lvl="0" indent="-342900" algn="just">
              <a:buAutoNum type="arabicPeriod"/>
            </a:pPr>
            <a:r>
              <a:rPr lang="en-IN" sz="1250" dirty="0"/>
              <a:t>The limit of 60 days/365 days is not applicable to the following persons-</a:t>
            </a:r>
          </a:p>
          <a:p>
            <a:pPr lvl="0" algn="just"/>
            <a:endParaRPr lang="en-IN" sz="1250" dirty="0"/>
          </a:p>
          <a:p>
            <a:pPr marL="742950" lvl="1" indent="-285750" algn="just">
              <a:buFontTx/>
              <a:buChar char="-"/>
            </a:pPr>
            <a:r>
              <a:rPr lang="en-IN" sz="1250" dirty="0"/>
              <a:t>Individual who is a citizen of India and </a:t>
            </a:r>
            <a:r>
              <a:rPr lang="en-IN" sz="1250" b="1" dirty="0"/>
              <a:t>leaves India in the current year for the purposes of employment outside India</a:t>
            </a:r>
            <a:r>
              <a:rPr lang="en-IN" sz="1250" dirty="0"/>
              <a:t>;</a:t>
            </a:r>
          </a:p>
          <a:p>
            <a:pPr marL="742950" lvl="1" indent="-285750" algn="just">
              <a:buFontTx/>
              <a:buChar char="-"/>
            </a:pPr>
            <a:endParaRPr lang="en-IN" sz="1250" dirty="0"/>
          </a:p>
          <a:p>
            <a:pPr marL="742950" lvl="1" indent="-285750" algn="just">
              <a:buFontTx/>
              <a:buChar char="-"/>
            </a:pPr>
            <a:r>
              <a:rPr lang="en-IN" sz="1250" dirty="0"/>
              <a:t>Individual who is an </a:t>
            </a:r>
            <a:r>
              <a:rPr lang="en-IN" sz="1250" b="1" dirty="0"/>
              <a:t>Indian citizen and leaves India in the current year a part of crew of an Indian ship</a:t>
            </a:r>
          </a:p>
          <a:p>
            <a:pPr lvl="1" algn="just"/>
            <a:endParaRPr lang="en-IN" sz="1250" b="1" dirty="0"/>
          </a:p>
          <a:p>
            <a:pPr marL="742950" lvl="1" indent="-285750" algn="just">
              <a:buFontTx/>
              <a:buChar char="-"/>
            </a:pPr>
            <a:r>
              <a:rPr lang="en-IN" sz="1250" dirty="0"/>
              <a:t>Individual who is an </a:t>
            </a:r>
            <a:r>
              <a:rPr lang="en-IN" sz="1250" b="1" dirty="0"/>
              <a:t>Indian citizen or person of Indian origin who is on a visit to India, but lives outside India (here, limit of 120/365 days would be applicable)</a:t>
            </a:r>
          </a:p>
          <a:p>
            <a:endParaRPr lang="en-IN" sz="1250" dirty="0"/>
          </a:p>
        </p:txBody>
      </p:sp>
      <p:sp>
        <p:nvSpPr>
          <p:cNvPr id="3" name="Slide Number Placeholder 2">
            <a:extLst>
              <a:ext uri="{FF2B5EF4-FFF2-40B4-BE49-F238E27FC236}">
                <a16:creationId xmlns:a16="http://schemas.microsoft.com/office/drawing/2014/main" id="{82197906-1DAB-7104-615A-D67D6C6CB374}"/>
              </a:ext>
            </a:extLst>
          </p:cNvPr>
          <p:cNvSpPr>
            <a:spLocks noGrp="1"/>
          </p:cNvSpPr>
          <p:nvPr>
            <p:ph type="sldNum" sz="quarter" idx="12"/>
          </p:nvPr>
        </p:nvSpPr>
        <p:spPr/>
        <p:txBody>
          <a:bodyPr/>
          <a:lstStyle/>
          <a:p>
            <a:fld id="{D0E0D2EB-4276-4E08-97ED-2FDE45590B8F}" type="slidenum">
              <a:rPr lang="en-IN" smtClean="0"/>
              <a:t>11</a:t>
            </a:fld>
            <a:endParaRPr lang="en-IN"/>
          </a:p>
        </p:txBody>
      </p:sp>
    </p:spTree>
    <p:extLst>
      <p:ext uri="{BB962C8B-B14F-4D97-AF65-F5344CB8AC3E}">
        <p14:creationId xmlns:p14="http://schemas.microsoft.com/office/powerpoint/2010/main" val="3387209508"/>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12CA20BE-7F6E-BD55-30BC-9A37F66385C1}"/>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C50538BB-1A30-CCAA-B2B0-7A5E6254289D}"/>
              </a:ext>
            </a:extLst>
          </p:cNvPr>
          <p:cNvSpPr>
            <a:spLocks noGrp="1"/>
          </p:cNvSpPr>
          <p:nvPr>
            <p:ph type="title"/>
          </p:nvPr>
        </p:nvSpPr>
        <p:spPr>
          <a:xfrm>
            <a:off x="646112" y="81280"/>
            <a:ext cx="9403742" cy="924560"/>
          </a:xfrm>
        </p:spPr>
        <p:txBody>
          <a:bodyPr/>
          <a:lstStyle/>
          <a:p>
            <a:pPr algn="ctr"/>
            <a:r>
              <a:rPr lang="en-US" sz="2800" dirty="0"/>
              <a:t>Determination of Residential Status under Section 6 of ITA 2025 and Section 6 of ITA 1961- Concept of Deemed RNOR</a:t>
            </a:r>
            <a:endParaRPr lang="en-IN" sz="2800" dirty="0"/>
          </a:p>
        </p:txBody>
      </p:sp>
      <p:pic>
        <p:nvPicPr>
          <p:cNvPr id="13" name="Content Placeholder 12">
            <a:extLst>
              <a:ext uri="{FF2B5EF4-FFF2-40B4-BE49-F238E27FC236}">
                <a16:creationId xmlns:a16="http://schemas.microsoft.com/office/drawing/2014/main" id="{E6FDC512-3466-A5CD-9830-63D2D2B95E5B}"/>
              </a:ext>
            </a:extLst>
          </p:cNvPr>
          <p:cNvPicPr>
            <a:picLocks noGrp="1" noChangeAspect="1"/>
          </p:cNvPicPr>
          <p:nvPr>
            <p:ph idx="1"/>
          </p:nvPr>
        </p:nvPicPr>
        <p:blipFill>
          <a:blip r:embed="rId3"/>
          <a:stretch>
            <a:fillRect/>
          </a:stretch>
        </p:blipFill>
        <p:spPr>
          <a:xfrm>
            <a:off x="192591" y="1546578"/>
            <a:ext cx="9857263" cy="5118382"/>
          </a:xfrm>
          <a:prstGeom prst="rect">
            <a:avLst/>
          </a:prstGeom>
        </p:spPr>
      </p:pic>
      <p:sp>
        <p:nvSpPr>
          <p:cNvPr id="3" name="Slide Number Placeholder 2">
            <a:extLst>
              <a:ext uri="{FF2B5EF4-FFF2-40B4-BE49-F238E27FC236}">
                <a16:creationId xmlns:a16="http://schemas.microsoft.com/office/drawing/2014/main" id="{28535F07-DBCB-AC0A-AFA9-27AC98AA9645}"/>
              </a:ext>
            </a:extLst>
          </p:cNvPr>
          <p:cNvSpPr>
            <a:spLocks noGrp="1"/>
          </p:cNvSpPr>
          <p:nvPr>
            <p:ph type="sldNum" sz="quarter" idx="12"/>
          </p:nvPr>
        </p:nvSpPr>
        <p:spPr/>
        <p:txBody>
          <a:bodyPr/>
          <a:lstStyle/>
          <a:p>
            <a:fld id="{D0E0D2EB-4276-4E08-97ED-2FDE45590B8F}" type="slidenum">
              <a:rPr lang="en-IN" smtClean="0"/>
              <a:t>12</a:t>
            </a:fld>
            <a:endParaRPr lang="en-IN"/>
          </a:p>
        </p:txBody>
      </p:sp>
      <p:sp>
        <p:nvSpPr>
          <p:cNvPr id="4" name="TextBox 3">
            <a:extLst>
              <a:ext uri="{FF2B5EF4-FFF2-40B4-BE49-F238E27FC236}">
                <a16:creationId xmlns:a16="http://schemas.microsoft.com/office/drawing/2014/main" id="{320B9B5E-B3C3-BA6C-AC0E-0E77543F7395}"/>
              </a:ext>
            </a:extLst>
          </p:cNvPr>
          <p:cNvSpPr txBox="1"/>
          <p:nvPr/>
        </p:nvSpPr>
        <p:spPr>
          <a:xfrm>
            <a:off x="10178143" y="1422400"/>
            <a:ext cx="1676400" cy="5262979"/>
          </a:xfrm>
          <a:prstGeom prst="rect">
            <a:avLst/>
          </a:prstGeom>
          <a:noFill/>
        </p:spPr>
        <p:txBody>
          <a:bodyPr wrap="square" rtlCol="0">
            <a:spAutoFit/>
          </a:bodyPr>
          <a:lstStyle/>
          <a:p>
            <a:pPr algn="just"/>
            <a:r>
              <a:rPr lang="en-US" sz="1200" dirty="0"/>
              <a:t>Concept of Deemed RNOR introduced via Finance Act, 2020 with two objectives-</a:t>
            </a:r>
          </a:p>
          <a:p>
            <a:pPr marL="342900" indent="-342900" algn="just">
              <a:buFont typeface="+mj-lt"/>
              <a:buAutoNum type="arabicPeriod"/>
            </a:pPr>
            <a:r>
              <a:rPr lang="en-US" sz="1200" b="1" dirty="0"/>
              <a:t>NRs intending to visit India as a casual visit</a:t>
            </a:r>
            <a:r>
              <a:rPr lang="en-US" sz="1200" dirty="0"/>
              <a:t>; and</a:t>
            </a:r>
          </a:p>
          <a:p>
            <a:pPr marL="342900" indent="-342900" algn="just">
              <a:buFont typeface="+mj-lt"/>
              <a:buAutoNum type="arabicPeriod"/>
            </a:pPr>
            <a:endParaRPr lang="en-US" sz="1200" dirty="0"/>
          </a:p>
          <a:p>
            <a:pPr marL="342900" indent="-342900" algn="just">
              <a:buFont typeface="+mj-lt"/>
              <a:buAutoNum type="arabicPeriod"/>
            </a:pPr>
            <a:r>
              <a:rPr lang="en-US" sz="1200" dirty="0"/>
              <a:t>NRs residing in tax havens and </a:t>
            </a:r>
            <a:r>
              <a:rPr lang="en-US" sz="1200" b="1" dirty="0"/>
              <a:t>enjoying benefit of no taxation in the country of which they are a tax resident OR when they don’t become tax residents of any country/jurisdiction, eventually not making them pay tax in any country</a:t>
            </a:r>
            <a:endParaRPr lang="en-US" sz="1200" dirty="0"/>
          </a:p>
          <a:p>
            <a:pPr algn="just"/>
            <a:endParaRPr lang="en-IN" sz="1200" dirty="0"/>
          </a:p>
        </p:txBody>
      </p:sp>
    </p:spTree>
    <p:extLst>
      <p:ext uri="{BB962C8B-B14F-4D97-AF65-F5344CB8AC3E}">
        <p14:creationId xmlns:p14="http://schemas.microsoft.com/office/powerpoint/2010/main" val="356997114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5B18D7-154D-D8F2-800F-D66788D46B43}"/>
              </a:ext>
            </a:extLst>
          </p:cNvPr>
          <p:cNvSpPr>
            <a:spLocks noGrp="1"/>
          </p:cNvSpPr>
          <p:nvPr>
            <p:ph type="title"/>
          </p:nvPr>
        </p:nvSpPr>
        <p:spPr>
          <a:xfrm>
            <a:off x="646111" y="0"/>
            <a:ext cx="9404723" cy="995680"/>
          </a:xfrm>
        </p:spPr>
        <p:txBody>
          <a:bodyPr/>
          <a:lstStyle/>
          <a:p>
            <a:pPr algn="ctr"/>
            <a:r>
              <a:rPr lang="en-US" sz="2800" b="1" dirty="0"/>
              <a:t>Section 6 ITA 2025 Vs. Section 6 ITA 1961- Residence in India</a:t>
            </a:r>
            <a:endParaRPr lang="en-IN" sz="2800" dirty="0"/>
          </a:p>
        </p:txBody>
      </p:sp>
      <p:graphicFrame>
        <p:nvGraphicFramePr>
          <p:cNvPr id="4" name="Content Placeholder 3">
            <a:extLst>
              <a:ext uri="{FF2B5EF4-FFF2-40B4-BE49-F238E27FC236}">
                <a16:creationId xmlns:a16="http://schemas.microsoft.com/office/drawing/2014/main" id="{91EC4A16-2E62-1F74-0A33-DBF492396283}"/>
              </a:ext>
            </a:extLst>
          </p:cNvPr>
          <p:cNvGraphicFramePr>
            <a:graphicFrameLocks noGrp="1"/>
          </p:cNvGraphicFramePr>
          <p:nvPr>
            <p:ph idx="1"/>
            <p:extLst>
              <p:ext uri="{D42A27DB-BD31-4B8C-83A1-F6EECF244321}">
                <p14:modId xmlns:p14="http://schemas.microsoft.com/office/powerpoint/2010/main" val="858011793"/>
              </p:ext>
            </p:extLst>
          </p:nvPr>
        </p:nvGraphicFramePr>
        <p:xfrm>
          <a:off x="167640" y="1280161"/>
          <a:ext cx="11856720" cy="5464612"/>
        </p:xfrm>
        <a:graphic>
          <a:graphicData uri="http://schemas.openxmlformats.org/drawingml/2006/table">
            <a:tbl>
              <a:tblPr firstRow="1" bandRow="1">
                <a:tableStyleId>{5C22544A-7EE6-4342-B048-85BDC9FD1C3A}</a:tableStyleId>
              </a:tblPr>
              <a:tblGrid>
                <a:gridCol w="7498080">
                  <a:extLst>
                    <a:ext uri="{9D8B030D-6E8A-4147-A177-3AD203B41FA5}">
                      <a16:colId xmlns:a16="http://schemas.microsoft.com/office/drawing/2014/main" val="1849720785"/>
                    </a:ext>
                  </a:extLst>
                </a:gridCol>
                <a:gridCol w="1432560">
                  <a:extLst>
                    <a:ext uri="{9D8B030D-6E8A-4147-A177-3AD203B41FA5}">
                      <a16:colId xmlns:a16="http://schemas.microsoft.com/office/drawing/2014/main" val="4219855254"/>
                    </a:ext>
                  </a:extLst>
                </a:gridCol>
                <a:gridCol w="1595120">
                  <a:extLst>
                    <a:ext uri="{9D8B030D-6E8A-4147-A177-3AD203B41FA5}">
                      <a16:colId xmlns:a16="http://schemas.microsoft.com/office/drawing/2014/main" val="913341464"/>
                    </a:ext>
                  </a:extLst>
                </a:gridCol>
                <a:gridCol w="1330960">
                  <a:extLst>
                    <a:ext uri="{9D8B030D-6E8A-4147-A177-3AD203B41FA5}">
                      <a16:colId xmlns:a16="http://schemas.microsoft.com/office/drawing/2014/main" val="4249436508"/>
                    </a:ext>
                  </a:extLst>
                </a:gridCol>
              </a:tblGrid>
              <a:tr h="709732">
                <a:tc>
                  <a:txBody>
                    <a:bodyPr/>
                    <a:lstStyle/>
                    <a:p>
                      <a:pPr algn="ctr"/>
                      <a:r>
                        <a:rPr lang="en-US" dirty="0"/>
                        <a:t>Theme of Sub-section</a:t>
                      </a:r>
                      <a:endParaRPr lang="en-IN" dirty="0"/>
                    </a:p>
                  </a:txBody>
                  <a:tcPr/>
                </a:tc>
                <a:tc>
                  <a:txBody>
                    <a:bodyPr/>
                    <a:lstStyle/>
                    <a:p>
                      <a:pPr algn="ctr"/>
                      <a:r>
                        <a:rPr lang="en-US" dirty="0"/>
                        <a:t>Section of ITA 2025</a:t>
                      </a:r>
                      <a:endParaRPr lang="en-IN" dirty="0"/>
                    </a:p>
                  </a:txBody>
                  <a:tcPr/>
                </a:tc>
                <a:tc>
                  <a:txBody>
                    <a:bodyPr/>
                    <a:lstStyle/>
                    <a:p>
                      <a:pPr algn="ctr"/>
                      <a:r>
                        <a:rPr lang="en-US" dirty="0"/>
                        <a:t>Section of ITA 1961</a:t>
                      </a:r>
                      <a:endParaRPr lang="en-IN"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Changes</a:t>
                      </a:r>
                      <a:endParaRPr lang="en-IN" dirty="0"/>
                    </a:p>
                  </a:txBody>
                  <a:tcPr/>
                </a:tc>
                <a:extLst>
                  <a:ext uri="{0D108BD9-81ED-4DB2-BD59-A6C34878D82A}">
                    <a16:rowId xmlns:a16="http://schemas.microsoft.com/office/drawing/2014/main" val="2269976183"/>
                  </a:ext>
                </a:extLst>
              </a:tr>
              <a:tr h="612924">
                <a:tc>
                  <a:txBody>
                    <a:bodyPr/>
                    <a:lstStyle/>
                    <a:p>
                      <a:pPr algn="just"/>
                      <a:r>
                        <a:rPr lang="en-US" dirty="0"/>
                        <a:t>Individual to be a </a:t>
                      </a:r>
                      <a:r>
                        <a:rPr lang="en-US" b="1" dirty="0"/>
                        <a:t>resident in India</a:t>
                      </a:r>
                      <a:r>
                        <a:rPr lang="en-US" dirty="0"/>
                        <a:t> if </a:t>
                      </a:r>
                      <a:r>
                        <a:rPr lang="en-US" b="1" dirty="0"/>
                        <a:t>stay is 182 days or more in a financial year</a:t>
                      </a:r>
                      <a:endParaRPr lang="en-IN" b="1" dirty="0"/>
                    </a:p>
                  </a:txBody>
                  <a:tcPr/>
                </a:tc>
                <a:tc>
                  <a:txBody>
                    <a:bodyPr/>
                    <a:lstStyle/>
                    <a:p>
                      <a:r>
                        <a:rPr lang="en-US" dirty="0"/>
                        <a:t>6(2)(a)</a:t>
                      </a:r>
                      <a:endParaRPr lang="en-IN" dirty="0"/>
                    </a:p>
                  </a:txBody>
                  <a:tcPr/>
                </a:tc>
                <a:tc>
                  <a:txBody>
                    <a:bodyPr/>
                    <a:lstStyle/>
                    <a:p>
                      <a:r>
                        <a:rPr lang="en-US" dirty="0"/>
                        <a:t>6(1)(a)</a:t>
                      </a:r>
                      <a:endParaRPr lang="en-IN" dirty="0"/>
                    </a:p>
                  </a:txBody>
                  <a:tcPr/>
                </a:tc>
                <a:tc>
                  <a:txBody>
                    <a:bodyPr/>
                    <a:lstStyle/>
                    <a:p>
                      <a:r>
                        <a:rPr lang="en-US" dirty="0"/>
                        <a:t>No change</a:t>
                      </a:r>
                      <a:endParaRPr lang="en-IN" dirty="0"/>
                    </a:p>
                  </a:txBody>
                  <a:tcPr/>
                </a:tc>
                <a:extLst>
                  <a:ext uri="{0D108BD9-81ED-4DB2-BD59-A6C34878D82A}">
                    <a16:rowId xmlns:a16="http://schemas.microsoft.com/office/drawing/2014/main" val="3493873925"/>
                  </a:ext>
                </a:extLst>
              </a:tr>
              <a:tr h="1138287">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Individual to be a </a:t>
                      </a:r>
                      <a:r>
                        <a:rPr lang="en-US" b="1" dirty="0"/>
                        <a:t>resident </a:t>
                      </a:r>
                      <a:r>
                        <a:rPr lang="en-US" dirty="0"/>
                        <a:t>in India if stay is- </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(a.) </a:t>
                      </a:r>
                      <a:r>
                        <a:rPr lang="en-US" b="1" dirty="0"/>
                        <a:t>60 days </a:t>
                      </a:r>
                      <a:r>
                        <a:rPr lang="en-US" dirty="0"/>
                        <a:t>or more in a </a:t>
                      </a:r>
                      <a:r>
                        <a:rPr lang="en-US" b="1" dirty="0"/>
                        <a:t>financial year</a:t>
                      </a:r>
                      <a:r>
                        <a:rPr lang="en-US" dirty="0"/>
                        <a:t>; and</a:t>
                      </a:r>
                    </a:p>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(b.) </a:t>
                      </a:r>
                      <a:r>
                        <a:rPr lang="en-US" b="1" dirty="0"/>
                        <a:t>365 days or more</a:t>
                      </a:r>
                      <a:r>
                        <a:rPr lang="en-US" dirty="0"/>
                        <a:t> in </a:t>
                      </a:r>
                      <a:r>
                        <a:rPr lang="en-US" b="1" dirty="0"/>
                        <a:t>preceding 4 financial years</a:t>
                      </a:r>
                      <a:endParaRPr lang="en-IN" b="1" dirty="0"/>
                    </a:p>
                    <a:p>
                      <a:pPr algn="just"/>
                      <a:endParaRPr lang="en-IN" dirty="0"/>
                    </a:p>
                  </a:txBody>
                  <a:tcPr/>
                </a:tc>
                <a:tc>
                  <a:txBody>
                    <a:bodyPr/>
                    <a:lstStyle/>
                    <a:p>
                      <a:r>
                        <a:rPr lang="en-US" dirty="0"/>
                        <a:t>6(2)(b)</a:t>
                      </a:r>
                      <a:endParaRPr lang="en-IN" dirty="0"/>
                    </a:p>
                  </a:txBody>
                  <a:tcPr/>
                </a:tc>
                <a:tc>
                  <a:txBody>
                    <a:bodyPr/>
                    <a:lstStyle/>
                    <a:p>
                      <a:r>
                        <a:rPr lang="en-US" dirty="0"/>
                        <a:t>6(1)(c)</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No change</a:t>
                      </a:r>
                      <a:endParaRPr lang="en-IN" dirty="0"/>
                    </a:p>
                    <a:p>
                      <a:endParaRPr lang="en-IN" dirty="0"/>
                    </a:p>
                  </a:txBody>
                  <a:tcPr/>
                </a:tc>
                <a:extLst>
                  <a:ext uri="{0D108BD9-81ED-4DB2-BD59-A6C34878D82A}">
                    <a16:rowId xmlns:a16="http://schemas.microsoft.com/office/drawing/2014/main" val="2597134689"/>
                  </a:ext>
                </a:extLst>
              </a:tr>
              <a:tr h="1663650">
                <a:tc>
                  <a:txBody>
                    <a:bodyPr/>
                    <a:lstStyle/>
                    <a:p>
                      <a:pPr algn="just"/>
                      <a:r>
                        <a:rPr lang="en-US" dirty="0"/>
                        <a:t>Criteria for </a:t>
                      </a:r>
                      <a:r>
                        <a:rPr lang="en-US" b="1" dirty="0"/>
                        <a:t>60 days and 365 days not to apply</a:t>
                      </a:r>
                      <a:r>
                        <a:rPr lang="en-US" dirty="0"/>
                        <a:t> to </a:t>
                      </a:r>
                      <a:r>
                        <a:rPr lang="en-US" b="1" dirty="0"/>
                        <a:t>citizen of India (Indian passport-holder) who has left India in that financial year for-</a:t>
                      </a:r>
                    </a:p>
                    <a:p>
                      <a:pPr algn="just"/>
                      <a:r>
                        <a:rPr lang="en-US" b="1" dirty="0"/>
                        <a:t>(a.) Employment outside India; or</a:t>
                      </a:r>
                    </a:p>
                    <a:p>
                      <a:pPr algn="just"/>
                      <a:r>
                        <a:rPr lang="en-US" b="1" dirty="0"/>
                        <a:t>(b.) As a crew member of an Indian ship defined under Section 3(8) Merchant Shipping Act, 1958</a:t>
                      </a:r>
                      <a:endParaRPr lang="en-IN" b="1" dirty="0"/>
                    </a:p>
                  </a:txBody>
                  <a:tcPr/>
                </a:tc>
                <a:tc>
                  <a:txBody>
                    <a:bodyPr/>
                    <a:lstStyle/>
                    <a:p>
                      <a:r>
                        <a:rPr lang="en-US" dirty="0"/>
                        <a:t>6(3)</a:t>
                      </a:r>
                      <a:endParaRPr lang="en-IN" dirty="0"/>
                    </a:p>
                  </a:txBody>
                  <a:tcPr/>
                </a:tc>
                <a:tc>
                  <a:txBody>
                    <a:bodyPr/>
                    <a:lstStyle/>
                    <a:p>
                      <a:r>
                        <a:rPr lang="en-US" b="1" dirty="0"/>
                        <a:t>Explanation 1(a) to Section 6(1)</a:t>
                      </a:r>
                      <a:endParaRPr lang="en-IN"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No change</a:t>
                      </a:r>
                      <a:endParaRPr lang="en-IN" dirty="0"/>
                    </a:p>
                    <a:p>
                      <a:endParaRPr lang="en-IN" dirty="0"/>
                    </a:p>
                  </a:txBody>
                  <a:tcPr/>
                </a:tc>
                <a:extLst>
                  <a:ext uri="{0D108BD9-81ED-4DB2-BD59-A6C34878D82A}">
                    <a16:rowId xmlns:a16="http://schemas.microsoft.com/office/drawing/2014/main" val="1242195208"/>
                  </a:ext>
                </a:extLst>
              </a:tr>
              <a:tr h="1138287">
                <a:tc>
                  <a:txBody>
                    <a:bodyPr/>
                    <a:lstStyle/>
                    <a:p>
                      <a:pPr algn="just"/>
                      <a:r>
                        <a:rPr lang="en-US" dirty="0"/>
                        <a:t>Calculation of total no. of days in India in respect of that voyage for an Indian citizen who is a member of foreign bound ship leaving India shall be calculated in the prescribed manner</a:t>
                      </a:r>
                      <a:endParaRPr lang="en-IN" dirty="0"/>
                    </a:p>
                  </a:txBody>
                  <a:tcPr/>
                </a:tc>
                <a:tc>
                  <a:txBody>
                    <a:bodyPr/>
                    <a:lstStyle/>
                    <a:p>
                      <a:r>
                        <a:rPr lang="en-US" dirty="0"/>
                        <a:t>6(6)</a:t>
                      </a:r>
                      <a:endParaRPr lang="en-IN"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b="1" dirty="0"/>
                        <a:t>Explanation 2 to Section 6(1)</a:t>
                      </a:r>
                      <a:endParaRPr lang="en-IN" b="1" dirty="0"/>
                    </a:p>
                    <a:p>
                      <a:endParaRPr lang="en-IN"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dirty="0"/>
                        <a:t>No change</a:t>
                      </a:r>
                      <a:endParaRPr lang="en-IN" dirty="0"/>
                    </a:p>
                    <a:p>
                      <a:endParaRPr lang="en-IN" dirty="0"/>
                    </a:p>
                  </a:txBody>
                  <a:tcPr/>
                </a:tc>
                <a:extLst>
                  <a:ext uri="{0D108BD9-81ED-4DB2-BD59-A6C34878D82A}">
                    <a16:rowId xmlns:a16="http://schemas.microsoft.com/office/drawing/2014/main" val="1416500868"/>
                  </a:ext>
                </a:extLst>
              </a:tr>
            </a:tbl>
          </a:graphicData>
        </a:graphic>
      </p:graphicFrame>
      <p:sp>
        <p:nvSpPr>
          <p:cNvPr id="3" name="Slide Number Placeholder 2">
            <a:extLst>
              <a:ext uri="{FF2B5EF4-FFF2-40B4-BE49-F238E27FC236}">
                <a16:creationId xmlns:a16="http://schemas.microsoft.com/office/drawing/2014/main" id="{99B6C46B-43C2-672B-8D57-DA6D9AB4FCA4}"/>
              </a:ext>
            </a:extLst>
          </p:cNvPr>
          <p:cNvSpPr>
            <a:spLocks noGrp="1"/>
          </p:cNvSpPr>
          <p:nvPr>
            <p:ph type="sldNum" sz="quarter" idx="12"/>
          </p:nvPr>
        </p:nvSpPr>
        <p:spPr/>
        <p:txBody>
          <a:bodyPr/>
          <a:lstStyle/>
          <a:p>
            <a:fld id="{D0E0D2EB-4276-4E08-97ED-2FDE45590B8F}" type="slidenum">
              <a:rPr lang="en-IN" smtClean="0"/>
              <a:t>13</a:t>
            </a:fld>
            <a:endParaRPr lang="en-IN"/>
          </a:p>
        </p:txBody>
      </p:sp>
    </p:spTree>
    <p:extLst>
      <p:ext uri="{BB962C8B-B14F-4D97-AF65-F5344CB8AC3E}">
        <p14:creationId xmlns:p14="http://schemas.microsoft.com/office/powerpoint/2010/main" val="284170891"/>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C8A96BE1-FFB8-ADDE-67A7-E2409F62EC2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5CB0D312-37E6-5006-991B-D8F3210D4514}"/>
              </a:ext>
            </a:extLst>
          </p:cNvPr>
          <p:cNvSpPr>
            <a:spLocks noGrp="1"/>
          </p:cNvSpPr>
          <p:nvPr>
            <p:ph type="title"/>
          </p:nvPr>
        </p:nvSpPr>
        <p:spPr>
          <a:xfrm>
            <a:off x="646111" y="0"/>
            <a:ext cx="9404723" cy="995680"/>
          </a:xfrm>
        </p:spPr>
        <p:txBody>
          <a:bodyPr/>
          <a:lstStyle/>
          <a:p>
            <a:pPr algn="ctr"/>
            <a:r>
              <a:rPr lang="en-US" sz="2800" b="1" dirty="0"/>
              <a:t>Section 6 ITA 2025 Vs. Section 6 ITA 1961- Residence in India</a:t>
            </a:r>
            <a:endParaRPr lang="en-IN" sz="2800" dirty="0"/>
          </a:p>
        </p:txBody>
      </p:sp>
      <p:graphicFrame>
        <p:nvGraphicFramePr>
          <p:cNvPr id="4" name="Content Placeholder 3">
            <a:extLst>
              <a:ext uri="{FF2B5EF4-FFF2-40B4-BE49-F238E27FC236}">
                <a16:creationId xmlns:a16="http://schemas.microsoft.com/office/drawing/2014/main" id="{176DF305-81E5-53C5-9EA4-BB64EFCFE765}"/>
              </a:ext>
            </a:extLst>
          </p:cNvPr>
          <p:cNvGraphicFramePr>
            <a:graphicFrameLocks noGrp="1"/>
          </p:cNvGraphicFramePr>
          <p:nvPr>
            <p:ph idx="1"/>
            <p:extLst>
              <p:ext uri="{D42A27DB-BD31-4B8C-83A1-F6EECF244321}">
                <p14:modId xmlns:p14="http://schemas.microsoft.com/office/powerpoint/2010/main" val="2884345786"/>
              </p:ext>
            </p:extLst>
          </p:nvPr>
        </p:nvGraphicFramePr>
        <p:xfrm>
          <a:off x="152400" y="1264355"/>
          <a:ext cx="11887200" cy="5463821"/>
        </p:xfrm>
        <a:graphic>
          <a:graphicData uri="http://schemas.openxmlformats.org/drawingml/2006/table">
            <a:tbl>
              <a:tblPr firstRow="1" bandRow="1">
                <a:tableStyleId>{5C22544A-7EE6-4342-B048-85BDC9FD1C3A}</a:tableStyleId>
              </a:tblPr>
              <a:tblGrid>
                <a:gridCol w="8077200">
                  <a:extLst>
                    <a:ext uri="{9D8B030D-6E8A-4147-A177-3AD203B41FA5}">
                      <a16:colId xmlns:a16="http://schemas.microsoft.com/office/drawing/2014/main" val="1849720785"/>
                    </a:ext>
                  </a:extLst>
                </a:gridCol>
                <a:gridCol w="1391920">
                  <a:extLst>
                    <a:ext uri="{9D8B030D-6E8A-4147-A177-3AD203B41FA5}">
                      <a16:colId xmlns:a16="http://schemas.microsoft.com/office/drawing/2014/main" val="4219855254"/>
                    </a:ext>
                  </a:extLst>
                </a:gridCol>
                <a:gridCol w="1341120">
                  <a:extLst>
                    <a:ext uri="{9D8B030D-6E8A-4147-A177-3AD203B41FA5}">
                      <a16:colId xmlns:a16="http://schemas.microsoft.com/office/drawing/2014/main" val="913341464"/>
                    </a:ext>
                  </a:extLst>
                </a:gridCol>
                <a:gridCol w="1076960">
                  <a:extLst>
                    <a:ext uri="{9D8B030D-6E8A-4147-A177-3AD203B41FA5}">
                      <a16:colId xmlns:a16="http://schemas.microsoft.com/office/drawing/2014/main" val="4249436508"/>
                    </a:ext>
                  </a:extLst>
                </a:gridCol>
              </a:tblGrid>
              <a:tr h="595224">
                <a:tc>
                  <a:txBody>
                    <a:bodyPr/>
                    <a:lstStyle/>
                    <a:p>
                      <a:pPr algn="ctr"/>
                      <a:r>
                        <a:rPr lang="en-US" sz="1500" dirty="0"/>
                        <a:t>Theme of Sub-section</a:t>
                      </a:r>
                      <a:endParaRPr lang="en-IN" sz="1500" dirty="0"/>
                    </a:p>
                  </a:txBody>
                  <a:tcPr/>
                </a:tc>
                <a:tc>
                  <a:txBody>
                    <a:bodyPr/>
                    <a:lstStyle/>
                    <a:p>
                      <a:pPr algn="ctr"/>
                      <a:r>
                        <a:rPr lang="en-US" sz="1500" dirty="0"/>
                        <a:t>Section of ITA 2025</a:t>
                      </a:r>
                      <a:endParaRPr lang="en-IN" sz="1500" dirty="0"/>
                    </a:p>
                  </a:txBody>
                  <a:tcPr/>
                </a:tc>
                <a:tc>
                  <a:txBody>
                    <a:bodyPr/>
                    <a:lstStyle/>
                    <a:p>
                      <a:pPr algn="ctr"/>
                      <a:r>
                        <a:rPr lang="en-US" sz="1500" dirty="0"/>
                        <a:t>Section of ITA 1961</a:t>
                      </a:r>
                      <a:endParaRPr lang="en-IN" sz="15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500" dirty="0"/>
                        <a:t>Changes</a:t>
                      </a:r>
                      <a:endParaRPr lang="en-IN" sz="1500" dirty="0"/>
                    </a:p>
                  </a:txBody>
                  <a:tcPr/>
                </a:tc>
                <a:extLst>
                  <a:ext uri="{0D108BD9-81ED-4DB2-BD59-A6C34878D82A}">
                    <a16:rowId xmlns:a16="http://schemas.microsoft.com/office/drawing/2014/main" val="2269976183"/>
                  </a:ext>
                </a:extLst>
              </a:tr>
              <a:tr h="1748913">
                <a:tc>
                  <a:txBody>
                    <a:bodyPr/>
                    <a:lstStyle/>
                    <a:p>
                      <a:pPr algn="just"/>
                      <a:r>
                        <a:rPr lang="en-US" sz="1500" dirty="0"/>
                        <a:t>Determination of Resident Ordinarily Resident (“ROR”) and Resident Not Ordinarily Resident (“RNOR”)- An individual would be considered a </a:t>
                      </a:r>
                      <a:r>
                        <a:rPr lang="en-US" sz="1500" b="1" dirty="0"/>
                        <a:t>RNOR </a:t>
                      </a:r>
                      <a:r>
                        <a:rPr lang="en-US" sz="1500" dirty="0"/>
                        <a:t>if any of the following conditions get fulfilled-</a:t>
                      </a:r>
                    </a:p>
                    <a:p>
                      <a:pPr algn="just"/>
                      <a:r>
                        <a:rPr lang="en-US" sz="1500" dirty="0"/>
                        <a:t>(a.) Individual was </a:t>
                      </a:r>
                      <a:r>
                        <a:rPr lang="en-US" sz="1500" b="1" dirty="0"/>
                        <a:t>NR in India in </a:t>
                      </a:r>
                      <a:r>
                        <a:rPr lang="en-US" sz="1500" b="1" dirty="0" err="1"/>
                        <a:t>atleast</a:t>
                      </a:r>
                      <a:r>
                        <a:rPr lang="en-US" sz="1500" b="1" dirty="0"/>
                        <a:t> 9 financial years out of the 10 preceding financial years</a:t>
                      </a:r>
                      <a:r>
                        <a:rPr lang="en-US" sz="1500" dirty="0"/>
                        <a:t>; </a:t>
                      </a:r>
                      <a:r>
                        <a:rPr lang="en-US" sz="1500" b="1" dirty="0"/>
                        <a:t>or</a:t>
                      </a:r>
                    </a:p>
                    <a:p>
                      <a:pPr algn="just"/>
                      <a:r>
                        <a:rPr lang="en-US" sz="1500" dirty="0"/>
                        <a:t>(b.) Individual </a:t>
                      </a:r>
                      <a:r>
                        <a:rPr lang="en-US" sz="1500" b="1" dirty="0"/>
                        <a:t>stayed in India less than or equal to 729 days in the preceding 7 financial years</a:t>
                      </a:r>
                      <a:endParaRPr lang="en-IN" sz="1500" b="1" dirty="0"/>
                    </a:p>
                  </a:txBody>
                  <a:tcPr/>
                </a:tc>
                <a:tc>
                  <a:txBody>
                    <a:bodyPr/>
                    <a:lstStyle/>
                    <a:p>
                      <a:pPr algn="just"/>
                      <a:r>
                        <a:rPr lang="en-US" sz="1500" dirty="0"/>
                        <a:t>6(2)(a)</a:t>
                      </a:r>
                      <a:endParaRPr lang="en-IN" sz="1500" dirty="0"/>
                    </a:p>
                  </a:txBody>
                  <a:tcPr/>
                </a:tc>
                <a:tc>
                  <a:txBody>
                    <a:bodyPr/>
                    <a:lstStyle/>
                    <a:p>
                      <a:pPr algn="just"/>
                      <a:r>
                        <a:rPr lang="en-US" sz="1500" dirty="0"/>
                        <a:t>6(1)(a)</a:t>
                      </a:r>
                      <a:endParaRPr lang="en-IN" sz="1500" dirty="0"/>
                    </a:p>
                  </a:txBody>
                  <a:tcPr/>
                </a:tc>
                <a:tc>
                  <a:txBody>
                    <a:bodyPr/>
                    <a:lstStyle/>
                    <a:p>
                      <a:pPr algn="just"/>
                      <a:r>
                        <a:rPr lang="en-US" sz="1500" dirty="0"/>
                        <a:t>No change</a:t>
                      </a:r>
                      <a:endParaRPr lang="en-IN" sz="1500" dirty="0"/>
                    </a:p>
                  </a:txBody>
                  <a:tcPr/>
                </a:tc>
                <a:extLst>
                  <a:ext uri="{0D108BD9-81ED-4DB2-BD59-A6C34878D82A}">
                    <a16:rowId xmlns:a16="http://schemas.microsoft.com/office/drawing/2014/main" val="3493873925"/>
                  </a:ext>
                </a:extLst>
              </a:tr>
              <a:tr h="803555">
                <a:tc>
                  <a:txBody>
                    <a:bodyPr/>
                    <a:lstStyle/>
                    <a:p>
                      <a:pPr algn="just"/>
                      <a:r>
                        <a:rPr lang="en-US" sz="1500" dirty="0"/>
                        <a:t>If a person is </a:t>
                      </a:r>
                      <a:r>
                        <a:rPr lang="en-US" sz="1500" b="1" dirty="0"/>
                        <a:t>ROR for any of his source of Income, he would be considered a ROR for all his other sources of income as well</a:t>
                      </a:r>
                      <a:endParaRPr lang="en-IN" sz="1500" b="1" dirty="0"/>
                    </a:p>
                  </a:txBody>
                  <a:tcPr/>
                </a:tc>
                <a:tc>
                  <a:txBody>
                    <a:bodyPr/>
                    <a:lstStyle/>
                    <a:p>
                      <a:pPr algn="just"/>
                      <a:r>
                        <a:rPr lang="en-US" sz="1500" dirty="0"/>
                        <a:t>6(12)</a:t>
                      </a:r>
                      <a:endParaRPr lang="en-IN" sz="1500" dirty="0"/>
                    </a:p>
                  </a:txBody>
                  <a:tcPr/>
                </a:tc>
                <a:tc>
                  <a:txBody>
                    <a:bodyPr/>
                    <a:lstStyle/>
                    <a:p>
                      <a:pPr algn="just"/>
                      <a:r>
                        <a:rPr lang="en-US" sz="1500" dirty="0"/>
                        <a:t>6(5)</a:t>
                      </a:r>
                      <a:endParaRPr lang="en-IN" sz="15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500" dirty="0"/>
                        <a:t>No change</a:t>
                      </a:r>
                      <a:endParaRPr lang="en-IN" sz="1500" dirty="0"/>
                    </a:p>
                    <a:p>
                      <a:pPr algn="just"/>
                      <a:endParaRPr lang="en-IN" sz="1500" dirty="0"/>
                    </a:p>
                  </a:txBody>
                  <a:tcPr/>
                </a:tc>
                <a:extLst>
                  <a:ext uri="{0D108BD9-81ED-4DB2-BD59-A6C34878D82A}">
                    <a16:rowId xmlns:a16="http://schemas.microsoft.com/office/drawing/2014/main" val="2597134689"/>
                  </a:ext>
                </a:extLst>
              </a:tr>
              <a:tr h="1512574">
                <a:tc>
                  <a:txBody>
                    <a:bodyPr/>
                    <a:lstStyle/>
                    <a:p>
                      <a:pPr algn="just"/>
                      <a:r>
                        <a:rPr lang="en-US" sz="1500" b="1" dirty="0"/>
                        <a:t>Deemed RNOR</a:t>
                      </a:r>
                      <a:r>
                        <a:rPr lang="en-US" sz="1500" dirty="0"/>
                        <a:t> if all the following conditions are fulfilled-</a:t>
                      </a:r>
                    </a:p>
                    <a:p>
                      <a:pPr algn="just"/>
                      <a:r>
                        <a:rPr lang="en-US" sz="1500" dirty="0"/>
                        <a:t>(a.) an Individual is a </a:t>
                      </a:r>
                      <a:r>
                        <a:rPr lang="en-US" sz="1500" b="1" dirty="0"/>
                        <a:t>citizen of India</a:t>
                      </a:r>
                      <a:r>
                        <a:rPr lang="en-US" sz="1500" dirty="0"/>
                        <a:t>;</a:t>
                      </a:r>
                    </a:p>
                    <a:p>
                      <a:pPr algn="just"/>
                      <a:r>
                        <a:rPr lang="en-US" sz="1500" dirty="0"/>
                        <a:t>(b.) such Individual’s </a:t>
                      </a:r>
                      <a:r>
                        <a:rPr lang="en-US" sz="1500" b="1" dirty="0"/>
                        <a:t>income is not liable to tax anywhere in the world</a:t>
                      </a:r>
                      <a:r>
                        <a:rPr lang="en-US" sz="1500" dirty="0"/>
                        <a:t> by virtue of his residence, domicile or any other criteria;</a:t>
                      </a:r>
                    </a:p>
                    <a:p>
                      <a:pPr algn="just"/>
                      <a:r>
                        <a:rPr lang="en-US" sz="1500" dirty="0"/>
                        <a:t>(c.) </a:t>
                      </a:r>
                      <a:r>
                        <a:rPr lang="en-US" sz="1500" b="1" dirty="0"/>
                        <a:t>Indian sourced Income</a:t>
                      </a:r>
                      <a:r>
                        <a:rPr lang="en-US" sz="1500" dirty="0"/>
                        <a:t> of such individual </a:t>
                      </a:r>
                      <a:r>
                        <a:rPr lang="en-US" sz="1500" b="1" dirty="0"/>
                        <a:t>exceeds INR 15 Lakhs for the said financial year</a:t>
                      </a:r>
                      <a:endParaRPr lang="en-IN" sz="1500" b="1" dirty="0"/>
                    </a:p>
                  </a:txBody>
                  <a:tcPr/>
                </a:tc>
                <a:tc>
                  <a:txBody>
                    <a:bodyPr/>
                    <a:lstStyle/>
                    <a:p>
                      <a:pPr algn="just"/>
                      <a:r>
                        <a:rPr lang="en-US" sz="1500" dirty="0"/>
                        <a:t>6(7) and 6(13)(c)</a:t>
                      </a:r>
                      <a:endParaRPr lang="en-IN" sz="1500" dirty="0"/>
                    </a:p>
                  </a:txBody>
                  <a:tcPr/>
                </a:tc>
                <a:tc>
                  <a:txBody>
                    <a:bodyPr/>
                    <a:lstStyle/>
                    <a:p>
                      <a:pPr algn="just"/>
                      <a:r>
                        <a:rPr lang="en-US" sz="1500" dirty="0"/>
                        <a:t>6(1A) and 6(6)(d)</a:t>
                      </a:r>
                      <a:endParaRPr lang="en-IN" sz="15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500" dirty="0"/>
                        <a:t>No change</a:t>
                      </a:r>
                      <a:endParaRPr lang="en-IN" sz="1500" dirty="0"/>
                    </a:p>
                    <a:p>
                      <a:pPr algn="just"/>
                      <a:endParaRPr lang="en-IN" sz="1500" dirty="0"/>
                    </a:p>
                  </a:txBody>
                  <a:tcPr/>
                </a:tc>
                <a:extLst>
                  <a:ext uri="{0D108BD9-81ED-4DB2-BD59-A6C34878D82A}">
                    <a16:rowId xmlns:a16="http://schemas.microsoft.com/office/drawing/2014/main" val="1242195208"/>
                  </a:ext>
                </a:extLst>
              </a:tr>
              <a:tr h="803555">
                <a:tc>
                  <a:txBody>
                    <a:bodyPr/>
                    <a:lstStyle/>
                    <a:p>
                      <a:pPr algn="just"/>
                      <a:r>
                        <a:rPr lang="en-US" sz="1500" dirty="0"/>
                        <a:t>If an individual is already a </a:t>
                      </a:r>
                      <a:r>
                        <a:rPr lang="en-US" sz="1500" b="1" dirty="0"/>
                        <a:t>resident under Section 6(2) to 6(6) of ITA 2025, then Section 6(7) of ITA 2025 shall not be applicable</a:t>
                      </a:r>
                      <a:r>
                        <a:rPr lang="en-US" sz="1500" dirty="0"/>
                        <a:t>. As a result, Section 6(13)(c) of ITA 2025 shall also not trigger.</a:t>
                      </a:r>
                      <a:endParaRPr lang="en-IN" sz="1500" dirty="0"/>
                    </a:p>
                  </a:txBody>
                  <a:tcPr/>
                </a:tc>
                <a:tc>
                  <a:txBody>
                    <a:bodyPr/>
                    <a:lstStyle/>
                    <a:p>
                      <a:pPr algn="just"/>
                      <a:r>
                        <a:rPr lang="en-US" sz="1500" dirty="0"/>
                        <a:t>6(8)</a:t>
                      </a:r>
                      <a:endParaRPr lang="en-IN" sz="1500" dirty="0"/>
                    </a:p>
                  </a:txBody>
                  <a:tcPr/>
                </a:tc>
                <a:tc>
                  <a:txBody>
                    <a:bodyPr/>
                    <a:lstStyle/>
                    <a:p>
                      <a:pPr algn="just"/>
                      <a:r>
                        <a:rPr lang="en-US" sz="1500" b="1" dirty="0"/>
                        <a:t>Explanation to 6(1A)</a:t>
                      </a:r>
                      <a:endParaRPr lang="en-IN" sz="1500" b="1"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500" dirty="0"/>
                        <a:t>No change</a:t>
                      </a:r>
                      <a:endParaRPr lang="en-IN" sz="1500" dirty="0"/>
                    </a:p>
                    <a:p>
                      <a:pPr algn="just"/>
                      <a:endParaRPr lang="en-IN" sz="1500" dirty="0"/>
                    </a:p>
                  </a:txBody>
                  <a:tcPr/>
                </a:tc>
                <a:extLst>
                  <a:ext uri="{0D108BD9-81ED-4DB2-BD59-A6C34878D82A}">
                    <a16:rowId xmlns:a16="http://schemas.microsoft.com/office/drawing/2014/main" val="92157950"/>
                  </a:ext>
                </a:extLst>
              </a:tr>
            </a:tbl>
          </a:graphicData>
        </a:graphic>
      </p:graphicFrame>
      <p:sp>
        <p:nvSpPr>
          <p:cNvPr id="3" name="Slide Number Placeholder 2">
            <a:extLst>
              <a:ext uri="{FF2B5EF4-FFF2-40B4-BE49-F238E27FC236}">
                <a16:creationId xmlns:a16="http://schemas.microsoft.com/office/drawing/2014/main" id="{4DFFE2D4-FED5-B94A-65CD-8A369A16BB31}"/>
              </a:ext>
            </a:extLst>
          </p:cNvPr>
          <p:cNvSpPr>
            <a:spLocks noGrp="1"/>
          </p:cNvSpPr>
          <p:nvPr>
            <p:ph type="sldNum" sz="quarter" idx="12"/>
          </p:nvPr>
        </p:nvSpPr>
        <p:spPr/>
        <p:txBody>
          <a:bodyPr/>
          <a:lstStyle/>
          <a:p>
            <a:fld id="{D0E0D2EB-4276-4E08-97ED-2FDE45590B8F}" type="slidenum">
              <a:rPr lang="en-IN" smtClean="0"/>
              <a:t>14</a:t>
            </a:fld>
            <a:endParaRPr lang="en-IN"/>
          </a:p>
        </p:txBody>
      </p:sp>
    </p:spTree>
    <p:extLst>
      <p:ext uri="{BB962C8B-B14F-4D97-AF65-F5344CB8AC3E}">
        <p14:creationId xmlns:p14="http://schemas.microsoft.com/office/powerpoint/2010/main" val="248425579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83B090E2-4ED2-910D-F573-07F95DFDB40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7DF034C9-8011-1FE0-712A-BC3D9CB84DA1}"/>
              </a:ext>
            </a:extLst>
          </p:cNvPr>
          <p:cNvSpPr>
            <a:spLocks noGrp="1"/>
          </p:cNvSpPr>
          <p:nvPr>
            <p:ph type="title"/>
          </p:nvPr>
        </p:nvSpPr>
        <p:spPr>
          <a:xfrm>
            <a:off x="646111" y="0"/>
            <a:ext cx="9404723" cy="995680"/>
          </a:xfrm>
        </p:spPr>
        <p:txBody>
          <a:bodyPr/>
          <a:lstStyle/>
          <a:p>
            <a:pPr algn="ctr"/>
            <a:r>
              <a:rPr lang="en-US" sz="2800" b="1" dirty="0"/>
              <a:t>Section 6 ITA 2025 Vs. Section 6 ITA 1961- Residence in India</a:t>
            </a:r>
            <a:endParaRPr lang="en-IN" sz="2800" dirty="0"/>
          </a:p>
        </p:txBody>
      </p:sp>
      <p:graphicFrame>
        <p:nvGraphicFramePr>
          <p:cNvPr id="4" name="Content Placeholder 3">
            <a:extLst>
              <a:ext uri="{FF2B5EF4-FFF2-40B4-BE49-F238E27FC236}">
                <a16:creationId xmlns:a16="http://schemas.microsoft.com/office/drawing/2014/main" id="{5EA0AE17-8830-6A49-3BB6-49B8CDC77DDD}"/>
              </a:ext>
            </a:extLst>
          </p:cNvPr>
          <p:cNvGraphicFramePr>
            <a:graphicFrameLocks noGrp="1"/>
          </p:cNvGraphicFramePr>
          <p:nvPr>
            <p:ph idx="1"/>
            <p:extLst>
              <p:ext uri="{D42A27DB-BD31-4B8C-83A1-F6EECF244321}">
                <p14:modId xmlns:p14="http://schemas.microsoft.com/office/powerpoint/2010/main" val="2541703834"/>
              </p:ext>
            </p:extLst>
          </p:nvPr>
        </p:nvGraphicFramePr>
        <p:xfrm>
          <a:off x="96520" y="1229360"/>
          <a:ext cx="11998960" cy="5473498"/>
        </p:xfrm>
        <a:graphic>
          <a:graphicData uri="http://schemas.openxmlformats.org/drawingml/2006/table">
            <a:tbl>
              <a:tblPr firstRow="1" bandRow="1">
                <a:tableStyleId>{5C22544A-7EE6-4342-B048-85BDC9FD1C3A}</a:tableStyleId>
              </a:tblPr>
              <a:tblGrid>
                <a:gridCol w="9037320">
                  <a:extLst>
                    <a:ext uri="{9D8B030D-6E8A-4147-A177-3AD203B41FA5}">
                      <a16:colId xmlns:a16="http://schemas.microsoft.com/office/drawing/2014/main" val="1849720785"/>
                    </a:ext>
                  </a:extLst>
                </a:gridCol>
                <a:gridCol w="843280">
                  <a:extLst>
                    <a:ext uri="{9D8B030D-6E8A-4147-A177-3AD203B41FA5}">
                      <a16:colId xmlns:a16="http://schemas.microsoft.com/office/drawing/2014/main" val="4219855254"/>
                    </a:ext>
                  </a:extLst>
                </a:gridCol>
                <a:gridCol w="894080">
                  <a:extLst>
                    <a:ext uri="{9D8B030D-6E8A-4147-A177-3AD203B41FA5}">
                      <a16:colId xmlns:a16="http://schemas.microsoft.com/office/drawing/2014/main" val="913341464"/>
                    </a:ext>
                  </a:extLst>
                </a:gridCol>
                <a:gridCol w="1224280">
                  <a:extLst>
                    <a:ext uri="{9D8B030D-6E8A-4147-A177-3AD203B41FA5}">
                      <a16:colId xmlns:a16="http://schemas.microsoft.com/office/drawing/2014/main" val="4249436508"/>
                    </a:ext>
                  </a:extLst>
                </a:gridCol>
              </a:tblGrid>
              <a:tr h="1093359">
                <a:tc>
                  <a:txBody>
                    <a:bodyPr/>
                    <a:lstStyle/>
                    <a:p>
                      <a:pPr algn="ctr"/>
                      <a:r>
                        <a:rPr lang="en-US" sz="1600" dirty="0"/>
                        <a:t>Theme of Sub-section</a:t>
                      </a:r>
                      <a:endParaRPr lang="en-IN" sz="1600" dirty="0"/>
                    </a:p>
                  </a:txBody>
                  <a:tcPr/>
                </a:tc>
                <a:tc>
                  <a:txBody>
                    <a:bodyPr/>
                    <a:lstStyle/>
                    <a:p>
                      <a:pPr algn="ctr"/>
                      <a:r>
                        <a:rPr lang="en-US" sz="1600" dirty="0"/>
                        <a:t>Section of ITA 2025</a:t>
                      </a:r>
                      <a:endParaRPr lang="en-IN" sz="1600" dirty="0"/>
                    </a:p>
                  </a:txBody>
                  <a:tcPr/>
                </a:tc>
                <a:tc>
                  <a:txBody>
                    <a:bodyPr/>
                    <a:lstStyle/>
                    <a:p>
                      <a:pPr algn="ctr"/>
                      <a:r>
                        <a:rPr lang="en-US" sz="1600" dirty="0"/>
                        <a:t>Section of ITA 1961</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Changes</a:t>
                      </a:r>
                      <a:endParaRPr lang="en-IN" sz="1600" dirty="0"/>
                    </a:p>
                  </a:txBody>
                  <a:tcPr/>
                </a:tc>
                <a:extLst>
                  <a:ext uri="{0D108BD9-81ED-4DB2-BD59-A6C34878D82A}">
                    <a16:rowId xmlns:a16="http://schemas.microsoft.com/office/drawing/2014/main" val="2269976183"/>
                  </a:ext>
                </a:extLst>
              </a:tr>
              <a:tr h="2420822">
                <a:tc>
                  <a:txBody>
                    <a:bodyPr/>
                    <a:lstStyle/>
                    <a:p>
                      <a:pPr algn="just"/>
                      <a:r>
                        <a:rPr lang="en-US" sz="1600" dirty="0"/>
                        <a:t>For calculation of residential status of </a:t>
                      </a:r>
                      <a:r>
                        <a:rPr lang="en-US" sz="1600" b="1" dirty="0"/>
                        <a:t>“certain individuals”</a:t>
                      </a:r>
                      <a:r>
                        <a:rPr lang="en-US" sz="1600" dirty="0"/>
                        <a:t>, the limit of 60 days in current financial year and 365 days in preceding financial year (60/365) under 6(2)(b) shall be replaced with </a:t>
                      </a:r>
                      <a:r>
                        <a:rPr lang="en-US" sz="1600" b="1" dirty="0"/>
                        <a:t>120 days in current financial year and 365 days in preceding financial year (120/365) if Indian sourced Income of such individual exceeds INR 15 Lakhs for the said financial year. </a:t>
                      </a:r>
                    </a:p>
                    <a:p>
                      <a:pPr algn="just"/>
                      <a:r>
                        <a:rPr lang="en-US" sz="1600" b="1" dirty="0"/>
                        <a:t>Individual</a:t>
                      </a:r>
                      <a:r>
                        <a:rPr lang="en-US" sz="1600" dirty="0"/>
                        <a:t> here refers to person who fulfills </a:t>
                      </a:r>
                      <a:r>
                        <a:rPr lang="en-US" sz="1600" b="1" dirty="0"/>
                        <a:t>all the following conditions-</a:t>
                      </a:r>
                    </a:p>
                    <a:p>
                      <a:pPr algn="just"/>
                      <a:r>
                        <a:rPr lang="en-US" sz="1600" dirty="0"/>
                        <a:t>(a.) is </a:t>
                      </a:r>
                      <a:r>
                        <a:rPr lang="en-US" sz="1600" b="1" dirty="0"/>
                        <a:t>citizen of India/person of Indian origin</a:t>
                      </a:r>
                      <a:r>
                        <a:rPr lang="en-US" sz="1600" dirty="0"/>
                        <a:t> (Individual or such individual’s either parent(s) or grandparent(s) was born in undivided India)</a:t>
                      </a:r>
                    </a:p>
                    <a:p>
                      <a:pPr algn="just"/>
                      <a:r>
                        <a:rPr lang="en-US" sz="1600" dirty="0"/>
                        <a:t>(b.) </a:t>
                      </a:r>
                      <a:r>
                        <a:rPr lang="en-US" sz="1600" b="1" dirty="0"/>
                        <a:t>stays outside India</a:t>
                      </a:r>
                    </a:p>
                    <a:p>
                      <a:pPr algn="just"/>
                      <a:r>
                        <a:rPr lang="en-US" sz="1600" dirty="0"/>
                        <a:t>(c.) who is </a:t>
                      </a:r>
                      <a:r>
                        <a:rPr lang="en-US" sz="1600" b="1" dirty="0"/>
                        <a:t>on a visit to India during the said financial year</a:t>
                      </a:r>
                      <a:endParaRPr lang="en-IN" sz="1600" b="1" dirty="0"/>
                    </a:p>
                  </a:txBody>
                  <a:tcPr/>
                </a:tc>
                <a:tc>
                  <a:txBody>
                    <a:bodyPr/>
                    <a:lstStyle/>
                    <a:p>
                      <a:r>
                        <a:rPr lang="en-US" sz="1600" dirty="0"/>
                        <a:t>6(4) and 6(5)</a:t>
                      </a:r>
                      <a:endParaRPr lang="en-IN"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b="1" dirty="0"/>
                        <a:t>Explanation 1(b) to Section 6(1)(c)</a:t>
                      </a:r>
                      <a:endParaRPr lang="en-IN" sz="1600" b="1" dirty="0"/>
                    </a:p>
                    <a:p>
                      <a:endParaRPr lang="en-IN" sz="1600" dirty="0"/>
                    </a:p>
                  </a:txBody>
                  <a:tcPr/>
                </a:tc>
                <a:tc>
                  <a:txBody>
                    <a:bodyPr/>
                    <a:lstStyle/>
                    <a:p>
                      <a:r>
                        <a:rPr lang="en-US" sz="1600" dirty="0"/>
                        <a:t>No change</a:t>
                      </a:r>
                      <a:endParaRPr lang="en-IN" sz="1600" dirty="0"/>
                    </a:p>
                  </a:txBody>
                  <a:tcPr/>
                </a:tc>
                <a:extLst>
                  <a:ext uri="{0D108BD9-81ED-4DB2-BD59-A6C34878D82A}">
                    <a16:rowId xmlns:a16="http://schemas.microsoft.com/office/drawing/2014/main" val="3493873925"/>
                  </a:ext>
                </a:extLst>
              </a:tr>
              <a:tr h="1850299">
                <a:tc>
                  <a:txBody>
                    <a:bodyPr/>
                    <a:lstStyle/>
                    <a:p>
                      <a:pPr algn="just"/>
                      <a:r>
                        <a:rPr lang="en-US" sz="1600" b="1" dirty="0"/>
                        <a:t>Deemed RNOR</a:t>
                      </a:r>
                      <a:r>
                        <a:rPr lang="en-US" sz="1600" dirty="0"/>
                        <a:t> if all the  following conditions are fulfilled-</a:t>
                      </a:r>
                    </a:p>
                    <a:p>
                      <a:pPr algn="just"/>
                      <a:r>
                        <a:rPr lang="en-US" sz="1600" dirty="0"/>
                        <a:t>(a.) person of </a:t>
                      </a:r>
                      <a:r>
                        <a:rPr lang="en-US" sz="1600" b="1" dirty="0"/>
                        <a:t>Indian origin/citizen of India who stays outside India, but is on a visit to India</a:t>
                      </a:r>
                      <a:r>
                        <a:rPr lang="en-US" sz="1600" dirty="0"/>
                        <a:t>;</a:t>
                      </a:r>
                    </a:p>
                    <a:p>
                      <a:pPr algn="just"/>
                      <a:r>
                        <a:rPr lang="en-US" sz="1600" dirty="0"/>
                        <a:t>(b.) </a:t>
                      </a:r>
                      <a:r>
                        <a:rPr lang="en-US" sz="1600" b="1" dirty="0"/>
                        <a:t>Indian sourced income is more then INR 15 Lakhs </a:t>
                      </a:r>
                      <a:r>
                        <a:rPr lang="en-US" sz="1600" dirty="0"/>
                        <a:t>for the said financial year;</a:t>
                      </a:r>
                    </a:p>
                    <a:p>
                      <a:pPr algn="just"/>
                      <a:r>
                        <a:rPr lang="en-US" sz="1600" dirty="0"/>
                        <a:t>(c.) who has been </a:t>
                      </a:r>
                      <a:r>
                        <a:rPr lang="en-US" sz="1600" b="1" dirty="0"/>
                        <a:t>in India for 120 days or more but not more than 182 days</a:t>
                      </a:r>
                      <a:r>
                        <a:rPr lang="en-US" sz="1600" dirty="0"/>
                        <a:t> in the said financial year</a:t>
                      </a:r>
                      <a:endParaRPr lang="en-IN" sz="1600" dirty="0"/>
                    </a:p>
                  </a:txBody>
                  <a:tcPr/>
                </a:tc>
                <a:tc>
                  <a:txBody>
                    <a:bodyPr/>
                    <a:lstStyle/>
                    <a:p>
                      <a:r>
                        <a:rPr lang="en-US" sz="1600" dirty="0"/>
                        <a:t>6(13)(b)</a:t>
                      </a:r>
                      <a:endParaRPr lang="en-IN" sz="1600" dirty="0"/>
                    </a:p>
                  </a:txBody>
                  <a:tcPr/>
                </a:tc>
                <a:tc>
                  <a:txBody>
                    <a:bodyPr/>
                    <a:lstStyle/>
                    <a:p>
                      <a:r>
                        <a:rPr lang="en-US" sz="1600" dirty="0"/>
                        <a:t>6(6)(c)</a:t>
                      </a:r>
                      <a:endParaRPr lang="en-IN"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endParaRPr lang="en-IN" sz="1600" dirty="0"/>
                    </a:p>
                  </a:txBody>
                  <a:tcPr/>
                </a:tc>
                <a:extLst>
                  <a:ext uri="{0D108BD9-81ED-4DB2-BD59-A6C34878D82A}">
                    <a16:rowId xmlns:a16="http://schemas.microsoft.com/office/drawing/2014/main" val="2597134689"/>
                  </a:ext>
                </a:extLst>
              </a:tr>
            </a:tbl>
          </a:graphicData>
        </a:graphic>
      </p:graphicFrame>
      <p:sp>
        <p:nvSpPr>
          <p:cNvPr id="3" name="Slide Number Placeholder 2">
            <a:extLst>
              <a:ext uri="{FF2B5EF4-FFF2-40B4-BE49-F238E27FC236}">
                <a16:creationId xmlns:a16="http://schemas.microsoft.com/office/drawing/2014/main" id="{E65D0B4E-2C0B-6006-6D39-9284EB4EDD62}"/>
              </a:ext>
            </a:extLst>
          </p:cNvPr>
          <p:cNvSpPr>
            <a:spLocks noGrp="1"/>
          </p:cNvSpPr>
          <p:nvPr>
            <p:ph type="sldNum" sz="quarter" idx="12"/>
          </p:nvPr>
        </p:nvSpPr>
        <p:spPr/>
        <p:txBody>
          <a:bodyPr/>
          <a:lstStyle/>
          <a:p>
            <a:fld id="{D0E0D2EB-4276-4E08-97ED-2FDE45590B8F}" type="slidenum">
              <a:rPr lang="en-IN" smtClean="0"/>
              <a:t>15</a:t>
            </a:fld>
            <a:endParaRPr lang="en-IN"/>
          </a:p>
        </p:txBody>
      </p:sp>
    </p:spTree>
    <p:extLst>
      <p:ext uri="{BB962C8B-B14F-4D97-AF65-F5344CB8AC3E}">
        <p14:creationId xmlns:p14="http://schemas.microsoft.com/office/powerpoint/2010/main" val="1581022408"/>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E848EB-0A7A-B43B-80D4-B6E7617B816B}"/>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DC48CD1-3FF1-F3D5-3072-B21145041D4C}"/>
              </a:ext>
            </a:extLst>
          </p:cNvPr>
          <p:cNvSpPr>
            <a:spLocks noGrp="1"/>
          </p:cNvSpPr>
          <p:nvPr>
            <p:ph type="title"/>
          </p:nvPr>
        </p:nvSpPr>
        <p:spPr>
          <a:xfrm>
            <a:off x="646111" y="0"/>
            <a:ext cx="9404723" cy="995680"/>
          </a:xfrm>
        </p:spPr>
        <p:txBody>
          <a:bodyPr/>
          <a:lstStyle/>
          <a:p>
            <a:pPr algn="ctr"/>
            <a:r>
              <a:rPr lang="en-US" sz="2800" b="1" dirty="0"/>
              <a:t>Section 6 ITA 2025 Vs. Section 6 ITA 1961- Residence in India</a:t>
            </a:r>
            <a:endParaRPr lang="en-IN" sz="2800" dirty="0"/>
          </a:p>
        </p:txBody>
      </p:sp>
      <p:graphicFrame>
        <p:nvGraphicFramePr>
          <p:cNvPr id="4" name="Content Placeholder 3">
            <a:extLst>
              <a:ext uri="{FF2B5EF4-FFF2-40B4-BE49-F238E27FC236}">
                <a16:creationId xmlns:a16="http://schemas.microsoft.com/office/drawing/2014/main" id="{AB0A6744-BA90-783A-C6C7-A87BAF7B3BC8}"/>
              </a:ext>
            </a:extLst>
          </p:cNvPr>
          <p:cNvGraphicFramePr>
            <a:graphicFrameLocks noGrp="1"/>
          </p:cNvGraphicFramePr>
          <p:nvPr>
            <p:ph idx="1"/>
            <p:extLst>
              <p:ext uri="{D42A27DB-BD31-4B8C-83A1-F6EECF244321}">
                <p14:modId xmlns:p14="http://schemas.microsoft.com/office/powerpoint/2010/main" val="1749320449"/>
              </p:ext>
            </p:extLst>
          </p:nvPr>
        </p:nvGraphicFramePr>
        <p:xfrm>
          <a:off x="96520" y="1337735"/>
          <a:ext cx="11998960" cy="5339585"/>
        </p:xfrm>
        <a:graphic>
          <a:graphicData uri="http://schemas.openxmlformats.org/drawingml/2006/table">
            <a:tbl>
              <a:tblPr firstRow="1" bandRow="1">
                <a:tableStyleId>{5C22544A-7EE6-4342-B048-85BDC9FD1C3A}</a:tableStyleId>
              </a:tblPr>
              <a:tblGrid>
                <a:gridCol w="9037320">
                  <a:extLst>
                    <a:ext uri="{9D8B030D-6E8A-4147-A177-3AD203B41FA5}">
                      <a16:colId xmlns:a16="http://schemas.microsoft.com/office/drawing/2014/main" val="1849720785"/>
                    </a:ext>
                  </a:extLst>
                </a:gridCol>
                <a:gridCol w="955040">
                  <a:extLst>
                    <a:ext uri="{9D8B030D-6E8A-4147-A177-3AD203B41FA5}">
                      <a16:colId xmlns:a16="http://schemas.microsoft.com/office/drawing/2014/main" val="4219855254"/>
                    </a:ext>
                  </a:extLst>
                </a:gridCol>
                <a:gridCol w="985520">
                  <a:extLst>
                    <a:ext uri="{9D8B030D-6E8A-4147-A177-3AD203B41FA5}">
                      <a16:colId xmlns:a16="http://schemas.microsoft.com/office/drawing/2014/main" val="913341464"/>
                    </a:ext>
                  </a:extLst>
                </a:gridCol>
                <a:gridCol w="1021080">
                  <a:extLst>
                    <a:ext uri="{9D8B030D-6E8A-4147-A177-3AD203B41FA5}">
                      <a16:colId xmlns:a16="http://schemas.microsoft.com/office/drawing/2014/main" val="4249436508"/>
                    </a:ext>
                  </a:extLst>
                </a:gridCol>
              </a:tblGrid>
              <a:tr h="980945">
                <a:tc>
                  <a:txBody>
                    <a:bodyPr/>
                    <a:lstStyle/>
                    <a:p>
                      <a:pPr algn="ctr"/>
                      <a:r>
                        <a:rPr lang="en-US" sz="1600" dirty="0"/>
                        <a:t>Theme of Sub-section</a:t>
                      </a:r>
                      <a:endParaRPr lang="en-IN" sz="1600" dirty="0"/>
                    </a:p>
                  </a:txBody>
                  <a:tcPr/>
                </a:tc>
                <a:tc>
                  <a:txBody>
                    <a:bodyPr/>
                    <a:lstStyle/>
                    <a:p>
                      <a:pPr algn="ctr"/>
                      <a:r>
                        <a:rPr lang="en-US" sz="1600" dirty="0"/>
                        <a:t>Section of ITA 2025</a:t>
                      </a:r>
                      <a:endParaRPr lang="en-IN" sz="1600" dirty="0"/>
                    </a:p>
                  </a:txBody>
                  <a:tcPr/>
                </a:tc>
                <a:tc>
                  <a:txBody>
                    <a:bodyPr/>
                    <a:lstStyle/>
                    <a:p>
                      <a:pPr algn="ctr"/>
                      <a:r>
                        <a:rPr lang="en-US" sz="1600" dirty="0"/>
                        <a:t>Section of ITA 1961</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Changes</a:t>
                      </a:r>
                      <a:endParaRPr lang="en-IN" sz="1600" dirty="0"/>
                    </a:p>
                  </a:txBody>
                  <a:tcPr/>
                </a:tc>
                <a:extLst>
                  <a:ext uri="{0D108BD9-81ED-4DB2-BD59-A6C34878D82A}">
                    <a16:rowId xmlns:a16="http://schemas.microsoft.com/office/drawing/2014/main" val="2269976183"/>
                  </a:ext>
                </a:extLst>
              </a:tr>
              <a:tr h="558530">
                <a:tc>
                  <a:txBody>
                    <a:bodyPr/>
                    <a:lstStyle/>
                    <a:p>
                      <a:pPr algn="just"/>
                      <a:r>
                        <a:rPr lang="en-US" sz="1600" dirty="0"/>
                        <a:t>A </a:t>
                      </a:r>
                      <a:r>
                        <a:rPr lang="en-US" sz="1600" b="1" dirty="0"/>
                        <a:t>HUF shall be resident</a:t>
                      </a:r>
                      <a:r>
                        <a:rPr lang="en-US" sz="1600" dirty="0"/>
                        <a:t> in India in a financial year </a:t>
                      </a:r>
                      <a:r>
                        <a:rPr lang="en-US" sz="1600" b="1" dirty="0"/>
                        <a:t>unless its control and management is situated wholly outside India during such year</a:t>
                      </a:r>
                      <a:endParaRPr lang="en-IN" sz="1600" b="1" dirty="0"/>
                    </a:p>
                  </a:txBody>
                  <a:tcPr/>
                </a:tc>
                <a:tc>
                  <a:txBody>
                    <a:bodyPr/>
                    <a:lstStyle/>
                    <a:p>
                      <a:r>
                        <a:rPr lang="en-US" sz="1600" dirty="0"/>
                        <a:t>6(9)</a:t>
                      </a:r>
                      <a:endParaRPr lang="en-IN" sz="1600" dirty="0"/>
                    </a:p>
                  </a:txBody>
                  <a:tcPr/>
                </a:tc>
                <a:tc>
                  <a:txBody>
                    <a:bodyPr/>
                    <a:lstStyle/>
                    <a:p>
                      <a:r>
                        <a:rPr lang="en-US" sz="1600" dirty="0"/>
                        <a:t>6(2)</a:t>
                      </a:r>
                      <a:endParaRPr lang="en-IN" sz="1600" dirty="0"/>
                    </a:p>
                  </a:txBody>
                  <a:tcPr/>
                </a:tc>
                <a:tc>
                  <a:txBody>
                    <a:bodyPr/>
                    <a:lstStyle/>
                    <a:p>
                      <a:r>
                        <a:rPr lang="en-US" sz="1600" dirty="0"/>
                        <a:t>No change</a:t>
                      </a:r>
                      <a:endParaRPr lang="en-IN" sz="1600" dirty="0"/>
                    </a:p>
                  </a:txBody>
                  <a:tcPr/>
                </a:tc>
                <a:extLst>
                  <a:ext uri="{0D108BD9-81ED-4DB2-BD59-A6C34878D82A}">
                    <a16:rowId xmlns:a16="http://schemas.microsoft.com/office/drawing/2014/main" val="3493873925"/>
                  </a:ext>
                </a:extLst>
              </a:tr>
              <a:tr h="549919">
                <a:tc>
                  <a:txBody>
                    <a:bodyPr/>
                    <a:lstStyle/>
                    <a:p>
                      <a:pPr algn="just"/>
                      <a:r>
                        <a:rPr lang="en-US" sz="1600" dirty="0"/>
                        <a:t>A </a:t>
                      </a:r>
                      <a:r>
                        <a:rPr lang="en-US" sz="1600" b="1" dirty="0"/>
                        <a:t>company shall be a resident </a:t>
                      </a:r>
                      <a:r>
                        <a:rPr lang="en-US" sz="1600" dirty="0"/>
                        <a:t>in India in a financial year if-</a:t>
                      </a:r>
                    </a:p>
                    <a:p>
                      <a:pPr algn="just"/>
                      <a:r>
                        <a:rPr lang="en-US" sz="1600" dirty="0"/>
                        <a:t>(a.) It is </a:t>
                      </a:r>
                      <a:r>
                        <a:rPr lang="en-US" sz="1600" b="1" dirty="0"/>
                        <a:t>Indian Company (incorporated under Indian laws)</a:t>
                      </a:r>
                      <a:r>
                        <a:rPr lang="en-US" sz="1600" dirty="0"/>
                        <a:t>; or</a:t>
                      </a:r>
                    </a:p>
                    <a:p>
                      <a:pPr algn="just"/>
                      <a:r>
                        <a:rPr lang="en-US" sz="1600" dirty="0"/>
                        <a:t>(b.) Its </a:t>
                      </a:r>
                      <a:r>
                        <a:rPr lang="en-US" sz="1600" b="1" dirty="0"/>
                        <a:t>place of effective management (“POEM”) is in India</a:t>
                      </a:r>
                      <a:r>
                        <a:rPr lang="en-US" sz="1600" dirty="0"/>
                        <a:t> for that financial year</a:t>
                      </a:r>
                      <a:endParaRPr lang="en-IN" sz="1600" dirty="0"/>
                    </a:p>
                  </a:txBody>
                  <a:tcPr/>
                </a:tc>
                <a:tc>
                  <a:txBody>
                    <a:bodyPr/>
                    <a:lstStyle/>
                    <a:p>
                      <a:r>
                        <a:rPr lang="en-US" sz="1600" dirty="0"/>
                        <a:t>6(10)(a)</a:t>
                      </a:r>
                      <a:endParaRPr lang="en-IN" sz="1600" dirty="0"/>
                    </a:p>
                  </a:txBody>
                  <a:tcPr/>
                </a:tc>
                <a:tc>
                  <a:txBody>
                    <a:bodyPr/>
                    <a:lstStyle/>
                    <a:p>
                      <a:r>
                        <a:rPr lang="en-US" sz="1600" dirty="0"/>
                        <a:t>6(3)</a:t>
                      </a:r>
                      <a:endParaRPr lang="en-IN"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endParaRPr lang="en-IN" sz="1600" dirty="0"/>
                    </a:p>
                  </a:txBody>
                  <a:tcPr/>
                </a:tc>
                <a:extLst>
                  <a:ext uri="{0D108BD9-81ED-4DB2-BD59-A6C34878D82A}">
                    <a16:rowId xmlns:a16="http://schemas.microsoft.com/office/drawing/2014/main" val="2597134689"/>
                  </a:ext>
                </a:extLst>
              </a:tr>
              <a:tr h="1009285">
                <a:tc>
                  <a:txBody>
                    <a:bodyPr/>
                    <a:lstStyle/>
                    <a:p>
                      <a:pPr algn="just"/>
                      <a:r>
                        <a:rPr lang="en-US" sz="1600" dirty="0"/>
                        <a:t>What is </a:t>
                      </a:r>
                      <a:r>
                        <a:rPr lang="en-US" sz="1600" b="1" dirty="0"/>
                        <a:t>POEM ?</a:t>
                      </a:r>
                    </a:p>
                    <a:p>
                      <a:pPr algn="just"/>
                      <a:r>
                        <a:rPr lang="en-US" sz="1600" dirty="0"/>
                        <a:t>A place where </a:t>
                      </a:r>
                      <a:r>
                        <a:rPr lang="en-US" sz="1600" b="1" dirty="0"/>
                        <a:t>key management and commercial decisions of the Company are made</a:t>
                      </a:r>
                      <a:r>
                        <a:rPr lang="en-US" sz="1600" dirty="0"/>
                        <a:t>. Refer </a:t>
                      </a:r>
                      <a:r>
                        <a:rPr lang="en-US" sz="1600" b="1" dirty="0"/>
                        <a:t>CIRCULAR NO.6 OF 2017 [F.NO.142/11/2015-TPL], DATED 24-1-2017</a:t>
                      </a:r>
                      <a:r>
                        <a:rPr lang="en-US" sz="1600" dirty="0"/>
                        <a:t> for detailed guidelines.</a:t>
                      </a:r>
                      <a:endParaRPr lang="en-IN" sz="1600" dirty="0"/>
                    </a:p>
                  </a:txBody>
                  <a:tcPr/>
                </a:tc>
                <a:tc>
                  <a:txBody>
                    <a:bodyPr/>
                    <a:lstStyle/>
                    <a:p>
                      <a:r>
                        <a:rPr lang="en-US" sz="1600" dirty="0"/>
                        <a:t>6(10)(b)</a:t>
                      </a:r>
                      <a:endParaRPr lang="en-IN" sz="1600" dirty="0"/>
                    </a:p>
                  </a:txBody>
                  <a:tcPr/>
                </a:tc>
                <a:tc>
                  <a:txBody>
                    <a:bodyPr/>
                    <a:lstStyle/>
                    <a:p>
                      <a:r>
                        <a:rPr lang="en-US" sz="1600" b="1" dirty="0"/>
                        <a:t>Explanation to Section 6(3)</a:t>
                      </a:r>
                      <a:endParaRPr lang="en-IN" sz="16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endParaRPr lang="en-IN" sz="1600" dirty="0"/>
                    </a:p>
                  </a:txBody>
                  <a:tcPr/>
                </a:tc>
                <a:extLst>
                  <a:ext uri="{0D108BD9-81ED-4DB2-BD59-A6C34878D82A}">
                    <a16:rowId xmlns:a16="http://schemas.microsoft.com/office/drawing/2014/main" val="550222581"/>
                  </a:ext>
                </a:extLst>
              </a:tr>
              <a:tr h="0">
                <a:tc>
                  <a:txBody>
                    <a:bodyPr/>
                    <a:lstStyle/>
                    <a:p>
                      <a:pPr algn="just"/>
                      <a:r>
                        <a:rPr lang="en-US" sz="1600" dirty="0"/>
                        <a:t>Residuary provision – Every person shall be deemed to be resident except if the control and management of his affairs is wholly situated outside India</a:t>
                      </a:r>
                      <a:endParaRPr lang="en-IN" sz="1600" dirty="0"/>
                    </a:p>
                  </a:txBody>
                  <a:tcPr/>
                </a:tc>
                <a:tc>
                  <a:txBody>
                    <a:bodyPr/>
                    <a:lstStyle/>
                    <a:p>
                      <a:r>
                        <a:rPr lang="en-US" sz="1600" dirty="0"/>
                        <a:t>6(11)</a:t>
                      </a:r>
                      <a:endParaRPr lang="en-IN" sz="1600" dirty="0"/>
                    </a:p>
                  </a:txBody>
                  <a:tcPr/>
                </a:tc>
                <a:tc>
                  <a:txBody>
                    <a:bodyPr/>
                    <a:lstStyle/>
                    <a:p>
                      <a:r>
                        <a:rPr lang="en-US" sz="1600" dirty="0"/>
                        <a:t>6(4)</a:t>
                      </a:r>
                      <a:endParaRPr lang="en-IN" sz="1600"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endParaRPr lang="en-IN" sz="1600" dirty="0"/>
                    </a:p>
                  </a:txBody>
                  <a:tcPr/>
                </a:tc>
                <a:extLst>
                  <a:ext uri="{0D108BD9-81ED-4DB2-BD59-A6C34878D82A}">
                    <a16:rowId xmlns:a16="http://schemas.microsoft.com/office/drawing/2014/main" val="66099805"/>
                  </a:ext>
                </a:extLst>
              </a:tr>
              <a:tr h="982192">
                <a:tc>
                  <a:txBody>
                    <a:bodyPr/>
                    <a:lstStyle/>
                    <a:p>
                      <a:pPr algn="just"/>
                      <a:r>
                        <a:rPr lang="en-US" sz="1600" dirty="0"/>
                        <a:t>Definition of Indian Sourced Income – Income other than foreign sourced income</a:t>
                      </a:r>
                    </a:p>
                    <a:p>
                      <a:pPr algn="just"/>
                      <a:r>
                        <a:rPr lang="en-US" sz="1600" b="1" dirty="0"/>
                        <a:t>Foreign sourced income- Income accruing or arising outside India or which is not deemed to accrue or arise in India. However, any business or profession controlled from India shall be excluded from this definition.</a:t>
                      </a:r>
                      <a:endParaRPr lang="en-IN" sz="1600" b="1" dirty="0"/>
                    </a:p>
                  </a:txBody>
                  <a:tcPr/>
                </a:tc>
                <a:tc>
                  <a:txBody>
                    <a:bodyPr/>
                    <a:lstStyle/>
                    <a:p>
                      <a:r>
                        <a:rPr lang="en-US" sz="1600" dirty="0"/>
                        <a:t>6(14)</a:t>
                      </a:r>
                      <a:endParaRPr lang="en-IN" sz="1600" dirty="0"/>
                    </a:p>
                  </a:txBody>
                  <a:tcPr/>
                </a:tc>
                <a:tc>
                  <a:txBody>
                    <a:bodyPr/>
                    <a:lstStyle/>
                    <a:p>
                      <a:r>
                        <a:rPr lang="en-US" sz="1600" b="1" dirty="0"/>
                        <a:t>Explanation to Section 6</a:t>
                      </a:r>
                      <a:endParaRPr lang="en-IN" sz="1600" b="1" dirty="0"/>
                    </a:p>
                  </a:txBody>
                  <a:tcPr/>
                </a:tc>
                <a:tc>
                  <a:txBody>
                    <a:bodyPr/>
                    <a:lstStyle/>
                    <a:p>
                      <a:pPr marL="0" marR="0" lvl="0" indent="0" algn="l"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endParaRPr lang="en-IN" sz="1600" dirty="0"/>
                    </a:p>
                  </a:txBody>
                  <a:tcPr/>
                </a:tc>
                <a:extLst>
                  <a:ext uri="{0D108BD9-81ED-4DB2-BD59-A6C34878D82A}">
                    <a16:rowId xmlns:a16="http://schemas.microsoft.com/office/drawing/2014/main" val="1947919305"/>
                  </a:ext>
                </a:extLst>
              </a:tr>
            </a:tbl>
          </a:graphicData>
        </a:graphic>
      </p:graphicFrame>
      <p:sp>
        <p:nvSpPr>
          <p:cNvPr id="3" name="Slide Number Placeholder 2">
            <a:extLst>
              <a:ext uri="{FF2B5EF4-FFF2-40B4-BE49-F238E27FC236}">
                <a16:creationId xmlns:a16="http://schemas.microsoft.com/office/drawing/2014/main" id="{D858A562-D9C5-377E-1891-271B9953179D}"/>
              </a:ext>
            </a:extLst>
          </p:cNvPr>
          <p:cNvSpPr>
            <a:spLocks noGrp="1"/>
          </p:cNvSpPr>
          <p:nvPr>
            <p:ph type="sldNum" sz="quarter" idx="12"/>
          </p:nvPr>
        </p:nvSpPr>
        <p:spPr/>
        <p:txBody>
          <a:bodyPr/>
          <a:lstStyle/>
          <a:p>
            <a:fld id="{D0E0D2EB-4276-4E08-97ED-2FDE45590B8F}" type="slidenum">
              <a:rPr lang="en-IN" smtClean="0"/>
              <a:t>16</a:t>
            </a:fld>
            <a:endParaRPr lang="en-IN"/>
          </a:p>
        </p:txBody>
      </p:sp>
    </p:spTree>
    <p:extLst>
      <p:ext uri="{BB962C8B-B14F-4D97-AF65-F5344CB8AC3E}">
        <p14:creationId xmlns:p14="http://schemas.microsoft.com/office/powerpoint/2010/main" val="2301760175"/>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7A2AEEF-719A-9D4B-7932-E08603C87AC0}"/>
              </a:ext>
            </a:extLst>
          </p:cNvPr>
          <p:cNvSpPr>
            <a:spLocks noGrp="1"/>
          </p:cNvSpPr>
          <p:nvPr>
            <p:ph type="title"/>
          </p:nvPr>
        </p:nvSpPr>
        <p:spPr>
          <a:xfrm>
            <a:off x="564831" y="170480"/>
            <a:ext cx="9404723" cy="878242"/>
          </a:xfrm>
        </p:spPr>
        <p:txBody>
          <a:bodyPr/>
          <a:lstStyle/>
          <a:p>
            <a:pPr algn="ctr"/>
            <a:r>
              <a:rPr lang="en-US" sz="2800" b="1" dirty="0"/>
              <a:t>Section 6 ITA 2025 Vs. Section 6 ITA 1961- Residence in India</a:t>
            </a:r>
            <a:endParaRPr lang="en-IN" sz="2800" dirty="0"/>
          </a:p>
        </p:txBody>
      </p:sp>
      <p:sp>
        <p:nvSpPr>
          <p:cNvPr id="3" name="Content Placeholder 2">
            <a:extLst>
              <a:ext uri="{FF2B5EF4-FFF2-40B4-BE49-F238E27FC236}">
                <a16:creationId xmlns:a16="http://schemas.microsoft.com/office/drawing/2014/main" id="{02EA4E04-055F-F423-2B63-0CCF7D95C723}"/>
              </a:ext>
            </a:extLst>
          </p:cNvPr>
          <p:cNvSpPr>
            <a:spLocks noGrp="1"/>
          </p:cNvSpPr>
          <p:nvPr>
            <p:ph idx="1"/>
          </p:nvPr>
        </p:nvSpPr>
        <p:spPr>
          <a:xfrm>
            <a:off x="647983" y="1164465"/>
            <a:ext cx="11226799" cy="5523055"/>
          </a:xfrm>
        </p:spPr>
        <p:txBody>
          <a:bodyPr>
            <a:noAutofit/>
          </a:bodyPr>
          <a:lstStyle/>
          <a:p>
            <a:pPr marL="0" indent="0" algn="just">
              <a:buNone/>
            </a:pPr>
            <a:r>
              <a:rPr lang="en-US" sz="1400" dirty="0"/>
              <a:t>Key issues to consider going forward-</a:t>
            </a:r>
          </a:p>
          <a:p>
            <a:pPr algn="just">
              <a:buFont typeface="Arial" panose="020B0604020202020204" pitchFamily="34" charset="0"/>
              <a:buChar char="•"/>
            </a:pPr>
            <a:r>
              <a:rPr lang="en-US" sz="1400" dirty="0"/>
              <a:t>The word </a:t>
            </a:r>
            <a:r>
              <a:rPr lang="en-US" sz="1400" b="1" dirty="0"/>
              <a:t>“leaving India for the purposes of employment outside India” shall include self-employment/business </a:t>
            </a:r>
            <a:r>
              <a:rPr lang="en-US" sz="1400" dirty="0"/>
              <a:t>as well. This has been confirmed by the </a:t>
            </a:r>
            <a:r>
              <a:rPr lang="en-US" sz="1400" b="1" dirty="0"/>
              <a:t>Mumbai ITAT in case of ACIT Vs. M/s Shri Nishant Kanodia (</a:t>
            </a:r>
            <a:r>
              <a:rPr lang="pt-BR" sz="1400" b="1" dirty="0"/>
              <a:t>ITA no.2155/Mum./2023), </a:t>
            </a:r>
            <a:r>
              <a:rPr lang="en-US" sz="1400" b="1" dirty="0"/>
              <a:t>Kerala High Court in case of CIT v/s O. Abdul Razak, [2011] 337 ITR 350 (Ker.) and vide </a:t>
            </a:r>
            <a:r>
              <a:rPr lang="pt-BR" sz="1400" b="1" dirty="0"/>
              <a:t>Circular no.346 dated 30/06/1982.</a:t>
            </a:r>
          </a:p>
          <a:p>
            <a:pPr algn="just">
              <a:buFont typeface="Arial" panose="020B0604020202020204" pitchFamily="34" charset="0"/>
              <a:buChar char="•"/>
            </a:pPr>
            <a:r>
              <a:rPr lang="pt-BR" sz="1400" b="1" dirty="0"/>
              <a:t>What does “leaving India for the purposes of employment” mean ? – </a:t>
            </a:r>
            <a:r>
              <a:rPr lang="pt-BR" sz="1400" dirty="0"/>
              <a:t>It construes that </a:t>
            </a:r>
            <a:r>
              <a:rPr lang="pt-BR" sz="1400" b="1" dirty="0"/>
              <a:t>whether an individual has received employment abroad or whether he is leaving India in the search of employment abroad, he would still be eligible to take the benefit of the extended time line of 182 days</a:t>
            </a:r>
            <a:r>
              <a:rPr lang="pt-BR" sz="1400" dirty="0"/>
              <a:t>. </a:t>
            </a:r>
          </a:p>
          <a:p>
            <a:pPr algn="just">
              <a:buFont typeface="Arial" panose="020B0604020202020204" pitchFamily="34" charset="0"/>
              <a:buChar char="•"/>
            </a:pPr>
            <a:r>
              <a:rPr lang="pt-BR" sz="1400" dirty="0"/>
              <a:t>Unlike the determination of residential status under Section 2(v) and 2(w) of the </a:t>
            </a:r>
            <a:r>
              <a:rPr lang="pt-BR" sz="1400" b="1" dirty="0"/>
              <a:t>Foreign Exchange Management Act, 1999, employment letter or employment visa or any other concrete document substantiating intention to work outside India does not affect the Assessee from taking the benefit of this extended time period.</a:t>
            </a:r>
          </a:p>
          <a:p>
            <a:pPr algn="just">
              <a:buFont typeface="Arial" panose="020B0604020202020204" pitchFamily="34" charset="0"/>
              <a:buChar char="•"/>
            </a:pPr>
            <a:r>
              <a:rPr lang="pt-BR" sz="1400" dirty="0"/>
              <a:t>Under the </a:t>
            </a:r>
            <a:r>
              <a:rPr lang="pt-BR" sz="1400" b="1" dirty="0"/>
              <a:t>draft Income-tax Bill, 2025, the legislators under Clause 6(3)(b) proposed limit of 60 days/365 days not to be made applicable on “citizen of India leaving India for employment outside India</a:t>
            </a:r>
            <a:r>
              <a:rPr lang="pt-BR" sz="1400" dirty="0"/>
              <a:t>”. The Bill categorically </a:t>
            </a:r>
            <a:r>
              <a:rPr lang="pt-BR" sz="1400" b="1" dirty="0"/>
              <a:t>omitted the use of phrase “for the purposes”</a:t>
            </a:r>
            <a:r>
              <a:rPr lang="pt-BR" sz="1400" dirty="0"/>
              <a:t> and was drafted to </a:t>
            </a:r>
            <a:r>
              <a:rPr lang="pt-BR" sz="1400" b="1" dirty="0"/>
              <a:t>take into consideration only those individuals who have received employment outside India and possessed documents/information in hand to substantiate the same</a:t>
            </a:r>
            <a:r>
              <a:rPr lang="pt-BR" sz="1400" dirty="0"/>
              <a:t>. However, the said </a:t>
            </a:r>
            <a:r>
              <a:rPr lang="pt-BR" sz="1400" b="1" dirty="0"/>
              <a:t>change was not incorporated in the final draft while passing the Bill </a:t>
            </a:r>
            <a:r>
              <a:rPr lang="pt-BR" sz="1400" dirty="0"/>
              <a:t>and the wordings remained the same as what they were under ITA 1961, </a:t>
            </a:r>
            <a:r>
              <a:rPr lang="pt-BR" sz="1400" b="1" dirty="0"/>
              <a:t>keeping the legal position as it was earlier</a:t>
            </a:r>
            <a:r>
              <a:rPr lang="pt-BR" sz="1400" dirty="0"/>
              <a:t>.</a:t>
            </a:r>
          </a:p>
          <a:p>
            <a:pPr algn="just">
              <a:buFont typeface="Arial" panose="020B0604020202020204" pitchFamily="34" charset="0"/>
              <a:buChar char="•"/>
            </a:pPr>
            <a:r>
              <a:rPr lang="pt-BR" sz="1400" dirty="0"/>
              <a:t>While construing residential status under the garb of </a:t>
            </a:r>
            <a:r>
              <a:rPr lang="pt-BR" sz="1400" b="1" dirty="0"/>
              <a:t>“leaving India for employment outside India”, </a:t>
            </a:r>
            <a:r>
              <a:rPr lang="pt-BR" sz="1400" dirty="0"/>
              <a:t>the </a:t>
            </a:r>
            <a:r>
              <a:rPr lang="pt-BR" sz="1400" b="1" dirty="0"/>
              <a:t>benefit of the extended time limit of 182 days </a:t>
            </a:r>
            <a:r>
              <a:rPr lang="pt-BR" sz="1400" dirty="0"/>
              <a:t>can be taken only when the Assessee </a:t>
            </a:r>
            <a:r>
              <a:rPr lang="pt-BR" sz="1400" b="1" dirty="0"/>
              <a:t>left India during the current financial year</a:t>
            </a:r>
            <a:r>
              <a:rPr lang="pt-BR" sz="1400" dirty="0"/>
              <a:t>. As a result, </a:t>
            </a:r>
            <a:r>
              <a:rPr lang="pt-BR" sz="1400" b="1" dirty="0"/>
              <a:t>an individual u/s Section 6(3)(2025) or under Explanation 1 to 6(1)(1961) coming back to India in a tax year and going back outside India in the same tax year or the subsequent financial years must have become a NR </a:t>
            </a:r>
            <a:r>
              <a:rPr lang="pt-BR" sz="1400" dirty="0"/>
              <a:t>in the financial year preceding to his departure. Therefore, </a:t>
            </a:r>
            <a:r>
              <a:rPr lang="pt-BR" sz="1400" b="1" dirty="0"/>
              <a:t>one will have to plan their visits accordingly and ensure that their stay does not exceed 181 days in the preceding financial years.</a:t>
            </a:r>
          </a:p>
          <a:p>
            <a:pPr algn="just">
              <a:buFont typeface="Arial" panose="020B0604020202020204" pitchFamily="34" charset="0"/>
              <a:buChar char="•"/>
            </a:pPr>
            <a:endParaRPr lang="en-IN" sz="1400" dirty="0"/>
          </a:p>
        </p:txBody>
      </p:sp>
      <p:sp>
        <p:nvSpPr>
          <p:cNvPr id="4" name="Slide Number Placeholder 3">
            <a:extLst>
              <a:ext uri="{FF2B5EF4-FFF2-40B4-BE49-F238E27FC236}">
                <a16:creationId xmlns:a16="http://schemas.microsoft.com/office/drawing/2014/main" id="{5FF13C48-1B61-73BA-5D12-47D9CC943AA4}"/>
              </a:ext>
            </a:extLst>
          </p:cNvPr>
          <p:cNvSpPr>
            <a:spLocks noGrp="1"/>
          </p:cNvSpPr>
          <p:nvPr>
            <p:ph type="sldNum" sz="quarter" idx="12"/>
          </p:nvPr>
        </p:nvSpPr>
        <p:spPr/>
        <p:txBody>
          <a:bodyPr/>
          <a:lstStyle/>
          <a:p>
            <a:fld id="{D0E0D2EB-4276-4E08-97ED-2FDE45590B8F}" type="slidenum">
              <a:rPr lang="en-IN" smtClean="0"/>
              <a:t>17</a:t>
            </a:fld>
            <a:endParaRPr lang="en-IN"/>
          </a:p>
        </p:txBody>
      </p:sp>
    </p:spTree>
    <p:extLst>
      <p:ext uri="{BB962C8B-B14F-4D97-AF65-F5344CB8AC3E}">
        <p14:creationId xmlns:p14="http://schemas.microsoft.com/office/powerpoint/2010/main" val="3951085422"/>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452770D4-18B8-8919-3D4A-29E38204E8F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4476E7C3-73C0-8E1D-5518-CAA809E5A9D7}"/>
              </a:ext>
            </a:extLst>
          </p:cNvPr>
          <p:cNvSpPr>
            <a:spLocks noGrp="1"/>
          </p:cNvSpPr>
          <p:nvPr>
            <p:ph type="title"/>
          </p:nvPr>
        </p:nvSpPr>
        <p:spPr>
          <a:xfrm>
            <a:off x="564831" y="170480"/>
            <a:ext cx="9404723" cy="878242"/>
          </a:xfrm>
        </p:spPr>
        <p:txBody>
          <a:bodyPr/>
          <a:lstStyle/>
          <a:p>
            <a:pPr algn="ctr"/>
            <a:r>
              <a:rPr lang="en-US" sz="2800" b="1" dirty="0"/>
              <a:t>Section 6 ITA 2025 Vs. Section 6 ITA 1961- Residence in India</a:t>
            </a:r>
            <a:endParaRPr lang="en-IN" sz="2800" dirty="0"/>
          </a:p>
        </p:txBody>
      </p:sp>
      <p:sp>
        <p:nvSpPr>
          <p:cNvPr id="3" name="Content Placeholder 2">
            <a:extLst>
              <a:ext uri="{FF2B5EF4-FFF2-40B4-BE49-F238E27FC236}">
                <a16:creationId xmlns:a16="http://schemas.microsoft.com/office/drawing/2014/main" id="{4107E340-0413-5301-773D-B5F0AA0E7504}"/>
              </a:ext>
            </a:extLst>
          </p:cNvPr>
          <p:cNvSpPr>
            <a:spLocks noGrp="1"/>
          </p:cNvSpPr>
          <p:nvPr>
            <p:ph idx="1"/>
          </p:nvPr>
        </p:nvSpPr>
        <p:spPr>
          <a:xfrm>
            <a:off x="647983" y="1164465"/>
            <a:ext cx="11226799" cy="5523055"/>
          </a:xfrm>
        </p:spPr>
        <p:txBody>
          <a:bodyPr>
            <a:noAutofit/>
          </a:bodyPr>
          <a:lstStyle/>
          <a:p>
            <a:pPr marL="914400" lvl="2" indent="0" algn="just">
              <a:buNone/>
            </a:pPr>
            <a:endParaRPr lang="en-US" sz="1400" b="1" dirty="0"/>
          </a:p>
          <a:p>
            <a:pPr algn="just">
              <a:buFont typeface="Arial" panose="020B0604020202020204" pitchFamily="34" charset="0"/>
              <a:buChar char="•"/>
            </a:pPr>
            <a:endParaRPr lang="en-IN" sz="1400" dirty="0"/>
          </a:p>
        </p:txBody>
      </p:sp>
      <p:sp>
        <p:nvSpPr>
          <p:cNvPr id="4" name="Slide Number Placeholder 3">
            <a:extLst>
              <a:ext uri="{FF2B5EF4-FFF2-40B4-BE49-F238E27FC236}">
                <a16:creationId xmlns:a16="http://schemas.microsoft.com/office/drawing/2014/main" id="{0C226895-223B-9FE3-5B8B-118DCA208852}"/>
              </a:ext>
            </a:extLst>
          </p:cNvPr>
          <p:cNvSpPr>
            <a:spLocks noGrp="1"/>
          </p:cNvSpPr>
          <p:nvPr>
            <p:ph type="sldNum" sz="quarter" idx="12"/>
          </p:nvPr>
        </p:nvSpPr>
        <p:spPr/>
        <p:txBody>
          <a:bodyPr/>
          <a:lstStyle/>
          <a:p>
            <a:fld id="{D0E0D2EB-4276-4E08-97ED-2FDE45590B8F}" type="slidenum">
              <a:rPr lang="en-IN" smtClean="0"/>
              <a:t>18</a:t>
            </a:fld>
            <a:endParaRPr lang="en-IN"/>
          </a:p>
        </p:txBody>
      </p:sp>
      <p:sp>
        <p:nvSpPr>
          <p:cNvPr id="5" name="TextBox 4">
            <a:extLst>
              <a:ext uri="{FF2B5EF4-FFF2-40B4-BE49-F238E27FC236}">
                <a16:creationId xmlns:a16="http://schemas.microsoft.com/office/drawing/2014/main" id="{7C55B1FB-E94D-5934-FB62-7B687E71B036}"/>
              </a:ext>
            </a:extLst>
          </p:cNvPr>
          <p:cNvSpPr txBox="1"/>
          <p:nvPr/>
        </p:nvSpPr>
        <p:spPr>
          <a:xfrm>
            <a:off x="564831" y="1415143"/>
            <a:ext cx="11226799" cy="5509200"/>
          </a:xfrm>
          <a:prstGeom prst="rect">
            <a:avLst/>
          </a:prstGeom>
          <a:noFill/>
        </p:spPr>
        <p:txBody>
          <a:bodyPr wrap="square" rtlCol="0">
            <a:spAutoFit/>
          </a:bodyPr>
          <a:lstStyle/>
          <a:p>
            <a:pPr marL="285750" indent="-285750" algn="just">
              <a:buFont typeface="Arial" panose="020B0604020202020204" pitchFamily="34" charset="0"/>
              <a:buChar char="•"/>
            </a:pPr>
            <a:r>
              <a:rPr lang="pt-BR" sz="1600" dirty="0"/>
              <a:t>The Bengaluru ITAT in its recent ruling in case of </a:t>
            </a:r>
            <a:r>
              <a:rPr lang="pt-BR" sz="1600" b="1" dirty="0"/>
              <a:t>Binny Bansal Vs. DCIT (</a:t>
            </a:r>
            <a:r>
              <a:rPr lang="en-US" sz="1600" b="1" dirty="0"/>
              <a:t>IT(IT)A NO. 571 (BANG) OF 2023)</a:t>
            </a:r>
            <a:r>
              <a:rPr lang="en-US" sz="1600" dirty="0"/>
              <a:t> discussed certain key considerations while determining residential status of a person. The </a:t>
            </a:r>
            <a:r>
              <a:rPr lang="en-US" sz="1600" dirty="0" err="1"/>
              <a:t>speciality</a:t>
            </a:r>
            <a:r>
              <a:rPr lang="en-US" sz="1600" dirty="0"/>
              <a:t> of the said decision was that it was more an </a:t>
            </a:r>
            <a:r>
              <a:rPr lang="en-US" sz="1600" b="1" dirty="0"/>
              <a:t>intention-based exercise carried out by the Hon’ble ITAT and considering “substance over form” </a:t>
            </a:r>
            <a:r>
              <a:rPr lang="en-US" sz="1600" dirty="0"/>
              <a:t>as the supreme decision-making authority while deciding the case in context of the current jurisprudence. The key issues discussed and affirmed by the Hon’ble ITAT in the said decision are-</a:t>
            </a:r>
          </a:p>
          <a:p>
            <a:pPr algn="just"/>
            <a:endParaRPr lang="en-US" sz="1600" dirty="0"/>
          </a:p>
          <a:p>
            <a:pPr marL="742950" lvl="2" indent="-285750" algn="just">
              <a:buFont typeface="Arial" panose="020B0604020202020204" pitchFamily="34" charset="0"/>
              <a:buChar char="•"/>
            </a:pPr>
            <a:r>
              <a:rPr lang="en-US" sz="1600" b="1" dirty="0"/>
              <a:t>The phrase “Person of India origin/Citizen of India being outside India” under Explanation 1(b) of Section 6(1)(c) of ITA 1961 shall be available as a benefit for the extended period of 182 days to only those individuals who were non-residents and intending to visit India for supervising and controlling their investments here in India, meet their family members or visit India on a casual trip. Therefore, one needs to demonstrate their principal economic affairs to vitally vest outside India as well as their stay pattern and family adds a key distinction for determining their interest in India. The Tribunal held that the </a:t>
            </a:r>
            <a:r>
              <a:rPr lang="en-US" sz="1600" b="1" dirty="0" err="1"/>
              <a:t>Assesssee</a:t>
            </a:r>
            <a:r>
              <a:rPr lang="en-US" sz="1600" b="1" dirty="0"/>
              <a:t> relocated to Singapore recently, however he spent a significant amount of time in India reflecting that he was not a “casual visit” to India.</a:t>
            </a:r>
          </a:p>
          <a:p>
            <a:pPr marL="0" lvl="1" algn="just"/>
            <a:endParaRPr lang="en-US" sz="1600" b="1" dirty="0"/>
          </a:p>
          <a:p>
            <a:pPr marL="742950" lvl="2" indent="-285750" algn="just">
              <a:buFont typeface="Arial" panose="020B0604020202020204" pitchFamily="34" charset="0"/>
              <a:buChar char="•"/>
            </a:pPr>
            <a:r>
              <a:rPr lang="en-US" sz="1600" dirty="0"/>
              <a:t>The Tribunal </a:t>
            </a:r>
            <a:r>
              <a:rPr lang="en-US" sz="1600"/>
              <a:t>also observed </a:t>
            </a:r>
            <a:r>
              <a:rPr lang="en-US" sz="1600" dirty="0"/>
              <a:t>that the </a:t>
            </a:r>
            <a:r>
              <a:rPr lang="en-US" sz="1600" b="1" dirty="0"/>
              <a:t>benefit of 182 days criteria to individuals leaving India for employment purpose is available only for the financial year in which the Assessee leaves India, and not the subsequent years</a:t>
            </a:r>
            <a:r>
              <a:rPr lang="en-US" sz="1600" dirty="0"/>
              <a:t>. Therefore, if a person is residing outside India for the purpose of employment, he shall still be liable to assess his residential status using both the limbs i.e. (</a:t>
            </a:r>
            <a:r>
              <a:rPr lang="en-US" sz="1600" dirty="0" err="1"/>
              <a:t>i</a:t>
            </a:r>
            <a:r>
              <a:rPr lang="en-US" sz="1600" dirty="0"/>
              <a:t>) 182 days criteria and (ii) 60/365 days criteria.</a:t>
            </a:r>
          </a:p>
          <a:p>
            <a:pPr marL="285750" lvl="1" indent="-285750" algn="just">
              <a:buFont typeface="Arial" panose="020B0604020202020204" pitchFamily="34" charset="0"/>
              <a:buChar char="•"/>
            </a:pPr>
            <a:endParaRPr lang="en-US" sz="1600" b="1" dirty="0"/>
          </a:p>
          <a:p>
            <a:endParaRPr lang="en-IN" sz="1600" dirty="0"/>
          </a:p>
        </p:txBody>
      </p:sp>
    </p:spTree>
    <p:extLst>
      <p:ext uri="{BB962C8B-B14F-4D97-AF65-F5344CB8AC3E}">
        <p14:creationId xmlns:p14="http://schemas.microsoft.com/office/powerpoint/2010/main" val="2066057912"/>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A14A3DDD-2330-41BF-24B5-000EC7931C2F}"/>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1F54DB5-5F09-FBF3-0943-A2CF7BDE4E87}"/>
              </a:ext>
            </a:extLst>
          </p:cNvPr>
          <p:cNvSpPr>
            <a:spLocks noGrp="1"/>
          </p:cNvSpPr>
          <p:nvPr>
            <p:ph type="title"/>
          </p:nvPr>
        </p:nvSpPr>
        <p:spPr>
          <a:xfrm>
            <a:off x="564831" y="170480"/>
            <a:ext cx="9404723" cy="878242"/>
          </a:xfrm>
        </p:spPr>
        <p:txBody>
          <a:bodyPr/>
          <a:lstStyle/>
          <a:p>
            <a:pPr algn="ctr"/>
            <a:r>
              <a:rPr lang="en-US" sz="2800" b="1" dirty="0"/>
              <a:t>Section 6 ITA 2025 Vs. Section 6 ITA 1961- Residence in India</a:t>
            </a:r>
            <a:endParaRPr lang="en-IN" sz="2800" dirty="0"/>
          </a:p>
        </p:txBody>
      </p:sp>
      <p:sp>
        <p:nvSpPr>
          <p:cNvPr id="3" name="Content Placeholder 2">
            <a:extLst>
              <a:ext uri="{FF2B5EF4-FFF2-40B4-BE49-F238E27FC236}">
                <a16:creationId xmlns:a16="http://schemas.microsoft.com/office/drawing/2014/main" id="{D6068D39-D5B7-B2C2-2328-05FF6E34DD64}"/>
              </a:ext>
            </a:extLst>
          </p:cNvPr>
          <p:cNvSpPr>
            <a:spLocks noGrp="1"/>
          </p:cNvSpPr>
          <p:nvPr>
            <p:ph idx="1"/>
          </p:nvPr>
        </p:nvSpPr>
        <p:spPr>
          <a:xfrm>
            <a:off x="647983" y="1164465"/>
            <a:ext cx="11226799" cy="5523055"/>
          </a:xfrm>
        </p:spPr>
        <p:txBody>
          <a:bodyPr>
            <a:noAutofit/>
          </a:bodyPr>
          <a:lstStyle/>
          <a:p>
            <a:pPr marL="892175" lvl="2" algn="just">
              <a:buFont typeface="Arial" panose="020B0604020202020204" pitchFamily="34" charset="0"/>
              <a:buChar char="•"/>
            </a:pPr>
            <a:r>
              <a:rPr lang="en-US" sz="1500" dirty="0"/>
              <a:t>The tie-breaker test under the tax treaties acts as an important tool for deciding tax residency in cases where a person becomes a tax resident of more than 1 tax jurisdiction. In the current case-</a:t>
            </a:r>
          </a:p>
          <a:p>
            <a:pPr lvl="3" algn="just">
              <a:buFont typeface="Arial" panose="020B0604020202020204" pitchFamily="34" charset="0"/>
              <a:buChar char="•"/>
            </a:pPr>
            <a:r>
              <a:rPr lang="en-US" sz="1500" dirty="0"/>
              <a:t>the ITAT could not determine the residential status of the Assessee based upon the permanent home available to him, given the fact that the Assessee had taken on lease a residential premise for long-term basis in Singapore and also owned residential premises in India.</a:t>
            </a:r>
          </a:p>
          <a:p>
            <a:pPr lvl="3" algn="just">
              <a:buFont typeface="Arial" panose="020B0604020202020204" pitchFamily="34" charset="0"/>
              <a:buChar char="•"/>
            </a:pPr>
            <a:r>
              <a:rPr lang="en-US" sz="1500" b="1" dirty="0"/>
              <a:t>The ITAT ruled that the although the Assessee was on a payroll or under the employment of a foreign company in Singapore, still his major investments continue to be in India. Further to this, he is also one of the most successful entrepreneurs from India and continues to invest in India. In fact, even though the Tribunal did not explicitly mention in its judgement, the AO pointed out that the Assessee sold shares of foreign companies deriving its value from an Indian company, further signifying his economic interest in Indian businesses. The Tribunal found out that the economic interest of the Assessee was closer to India when compared to Singapore.</a:t>
            </a:r>
          </a:p>
          <a:p>
            <a:pPr lvl="3" algn="just">
              <a:buFont typeface="Arial" panose="020B0604020202020204" pitchFamily="34" charset="0"/>
              <a:buChar char="•"/>
            </a:pPr>
            <a:r>
              <a:rPr lang="en-US" sz="1500" b="1" dirty="0"/>
              <a:t>The Assessee being an Indian national, the Tribunal held that since the vital economic interests being in India and he himself being an Indian would be considered to be a tax resident of India</a:t>
            </a:r>
          </a:p>
          <a:p>
            <a:pPr marL="858838" lvl="2" indent="-285750" algn="just">
              <a:buFont typeface="Arial" panose="020B0604020202020204" pitchFamily="34" charset="0"/>
              <a:buChar char="•"/>
            </a:pPr>
            <a:r>
              <a:rPr lang="en-US" sz="1500" dirty="0"/>
              <a:t>All in all, this transpires that </a:t>
            </a:r>
            <a:r>
              <a:rPr lang="en-US" sz="1500" b="1" dirty="0"/>
              <a:t>“intention” is a crucial factor while determining residential status of a person. This is also related to how the Foreign Exchange Management Act, 1999 works while determining residential status of a person. Although there is no change in law related to residential status under the ITA 2025, however recent judicial precedents have charted a different path for analysing the substance of transaction while deciding the tax residency.</a:t>
            </a:r>
          </a:p>
          <a:p>
            <a:pPr lvl="2" algn="just">
              <a:buFont typeface="Arial" panose="020B0604020202020204" pitchFamily="34" charset="0"/>
              <a:buChar char="•"/>
            </a:pPr>
            <a:endParaRPr lang="en-US" sz="1500" b="1" dirty="0"/>
          </a:p>
          <a:p>
            <a:pPr algn="just">
              <a:buFont typeface="Arial" panose="020B0604020202020204" pitchFamily="34" charset="0"/>
              <a:buChar char="•"/>
            </a:pPr>
            <a:endParaRPr lang="en-IN" sz="1500" dirty="0"/>
          </a:p>
        </p:txBody>
      </p:sp>
      <p:sp>
        <p:nvSpPr>
          <p:cNvPr id="4" name="Slide Number Placeholder 3">
            <a:extLst>
              <a:ext uri="{FF2B5EF4-FFF2-40B4-BE49-F238E27FC236}">
                <a16:creationId xmlns:a16="http://schemas.microsoft.com/office/drawing/2014/main" id="{BAD5E3E4-6F30-148B-AF0E-D3BF9A55F9FA}"/>
              </a:ext>
            </a:extLst>
          </p:cNvPr>
          <p:cNvSpPr>
            <a:spLocks noGrp="1"/>
          </p:cNvSpPr>
          <p:nvPr>
            <p:ph type="sldNum" sz="quarter" idx="12"/>
          </p:nvPr>
        </p:nvSpPr>
        <p:spPr/>
        <p:txBody>
          <a:bodyPr/>
          <a:lstStyle/>
          <a:p>
            <a:fld id="{D0E0D2EB-4276-4E08-97ED-2FDE45590B8F}" type="slidenum">
              <a:rPr lang="en-IN" smtClean="0"/>
              <a:t>19</a:t>
            </a:fld>
            <a:endParaRPr lang="en-IN"/>
          </a:p>
        </p:txBody>
      </p:sp>
    </p:spTree>
    <p:extLst>
      <p:ext uri="{BB962C8B-B14F-4D97-AF65-F5344CB8AC3E}">
        <p14:creationId xmlns:p14="http://schemas.microsoft.com/office/powerpoint/2010/main" val="166598483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8BEE576-0161-66CD-0AF5-A24DF79B5C83}"/>
              </a:ext>
            </a:extLst>
          </p:cNvPr>
          <p:cNvSpPr>
            <a:spLocks noGrp="1"/>
          </p:cNvSpPr>
          <p:nvPr>
            <p:ph type="title"/>
          </p:nvPr>
        </p:nvSpPr>
        <p:spPr>
          <a:xfrm>
            <a:off x="1160206" y="101600"/>
            <a:ext cx="9995474" cy="601407"/>
          </a:xfrm>
        </p:spPr>
        <p:txBody>
          <a:bodyPr>
            <a:normAutofit fontScale="90000"/>
          </a:bodyPr>
          <a:lstStyle/>
          <a:p>
            <a:pPr algn="ctr"/>
            <a:br>
              <a:rPr lang="en-US" sz="2800" b="1" dirty="0"/>
            </a:br>
            <a:r>
              <a:rPr lang="en-US" sz="2800" b="1" dirty="0"/>
              <a:t>Tabular Comparison of Sections</a:t>
            </a:r>
            <a:endParaRPr lang="en-IN" sz="2800" b="1" dirty="0"/>
          </a:p>
        </p:txBody>
      </p:sp>
      <p:graphicFrame>
        <p:nvGraphicFramePr>
          <p:cNvPr id="4" name="Content Placeholder 3">
            <a:extLst>
              <a:ext uri="{FF2B5EF4-FFF2-40B4-BE49-F238E27FC236}">
                <a16:creationId xmlns:a16="http://schemas.microsoft.com/office/drawing/2014/main" id="{EB6E7070-0EAA-87C4-7CF7-A34D8A4497DF}"/>
              </a:ext>
            </a:extLst>
          </p:cNvPr>
          <p:cNvGraphicFramePr>
            <a:graphicFrameLocks noGrp="1"/>
          </p:cNvGraphicFramePr>
          <p:nvPr>
            <p:ph idx="1"/>
            <p:extLst>
              <p:ext uri="{D42A27DB-BD31-4B8C-83A1-F6EECF244321}">
                <p14:modId xmlns:p14="http://schemas.microsoft.com/office/powerpoint/2010/main" val="1376003619"/>
              </p:ext>
            </p:extLst>
          </p:nvPr>
        </p:nvGraphicFramePr>
        <p:xfrm>
          <a:off x="250722" y="1617407"/>
          <a:ext cx="11690556" cy="4749526"/>
        </p:xfrm>
        <a:graphic>
          <a:graphicData uri="http://schemas.openxmlformats.org/drawingml/2006/table">
            <a:tbl>
              <a:tblPr firstRow="1" bandRow="1">
                <a:tableStyleId>{5C22544A-7EE6-4342-B048-85BDC9FD1C3A}</a:tableStyleId>
              </a:tblPr>
              <a:tblGrid>
                <a:gridCol w="2116558">
                  <a:extLst>
                    <a:ext uri="{9D8B030D-6E8A-4147-A177-3AD203B41FA5}">
                      <a16:colId xmlns:a16="http://schemas.microsoft.com/office/drawing/2014/main" val="3333890108"/>
                    </a:ext>
                  </a:extLst>
                </a:gridCol>
                <a:gridCol w="2113280">
                  <a:extLst>
                    <a:ext uri="{9D8B030D-6E8A-4147-A177-3AD203B41FA5}">
                      <a16:colId xmlns:a16="http://schemas.microsoft.com/office/drawing/2014/main" val="3970857227"/>
                    </a:ext>
                  </a:extLst>
                </a:gridCol>
                <a:gridCol w="7460718">
                  <a:extLst>
                    <a:ext uri="{9D8B030D-6E8A-4147-A177-3AD203B41FA5}">
                      <a16:colId xmlns:a16="http://schemas.microsoft.com/office/drawing/2014/main" val="1872923289"/>
                    </a:ext>
                  </a:extLst>
                </a:gridCol>
              </a:tblGrid>
              <a:tr h="617503">
                <a:tc>
                  <a:txBody>
                    <a:bodyPr/>
                    <a:lstStyle/>
                    <a:p>
                      <a:pPr algn="ctr"/>
                      <a:r>
                        <a:rPr lang="en-US" dirty="0"/>
                        <a:t>Income-tax Act, 2025 (“ITA 2025”)</a:t>
                      </a:r>
                      <a:endParaRPr lang="en-IN" dirty="0"/>
                    </a:p>
                  </a:txBody>
                  <a:tcPr/>
                </a:tc>
                <a:tc>
                  <a:txBody>
                    <a:bodyPr/>
                    <a:lstStyle/>
                    <a:p>
                      <a:pPr algn="ctr"/>
                      <a:r>
                        <a:rPr lang="en-US" dirty="0"/>
                        <a:t>Income-tax Act, 1961 (“ITA 1961”)</a:t>
                      </a:r>
                      <a:endParaRPr lang="en-IN" dirty="0"/>
                    </a:p>
                  </a:txBody>
                  <a:tcPr/>
                </a:tc>
                <a:tc>
                  <a:txBody>
                    <a:bodyPr/>
                    <a:lstStyle/>
                    <a:p>
                      <a:pPr algn="ctr"/>
                      <a:r>
                        <a:rPr lang="en-US" dirty="0"/>
                        <a:t>Particulars</a:t>
                      </a:r>
                      <a:endParaRPr lang="en-IN" dirty="0"/>
                    </a:p>
                  </a:txBody>
                  <a:tcPr/>
                </a:tc>
                <a:extLst>
                  <a:ext uri="{0D108BD9-81ED-4DB2-BD59-A6C34878D82A}">
                    <a16:rowId xmlns:a16="http://schemas.microsoft.com/office/drawing/2014/main" val="2389738931"/>
                  </a:ext>
                </a:extLst>
              </a:tr>
              <a:tr h="358269">
                <a:tc>
                  <a:txBody>
                    <a:bodyPr/>
                    <a:lstStyle/>
                    <a:p>
                      <a:pPr algn="just"/>
                      <a:r>
                        <a:rPr lang="en-US" dirty="0"/>
                        <a:t>Section 3</a:t>
                      </a:r>
                      <a:endParaRPr lang="en-IN" dirty="0"/>
                    </a:p>
                  </a:txBody>
                  <a:tcPr/>
                </a:tc>
                <a:tc>
                  <a:txBody>
                    <a:bodyPr/>
                    <a:lstStyle/>
                    <a:p>
                      <a:pPr algn="just"/>
                      <a:r>
                        <a:rPr lang="en-US" dirty="0"/>
                        <a:t>Section 3</a:t>
                      </a:r>
                      <a:endParaRPr lang="en-IN" dirty="0"/>
                    </a:p>
                  </a:txBody>
                  <a:tcPr/>
                </a:tc>
                <a:tc>
                  <a:txBody>
                    <a:bodyPr/>
                    <a:lstStyle/>
                    <a:p>
                      <a:pPr algn="just"/>
                      <a:r>
                        <a:rPr lang="en-US" dirty="0"/>
                        <a:t>Definition of tax year</a:t>
                      </a:r>
                      <a:endParaRPr lang="en-IN" dirty="0"/>
                    </a:p>
                  </a:txBody>
                  <a:tcPr/>
                </a:tc>
                <a:extLst>
                  <a:ext uri="{0D108BD9-81ED-4DB2-BD59-A6C34878D82A}">
                    <a16:rowId xmlns:a16="http://schemas.microsoft.com/office/drawing/2014/main" val="3201094460"/>
                  </a:ext>
                </a:extLst>
              </a:tr>
              <a:tr h="358269">
                <a:tc>
                  <a:txBody>
                    <a:bodyPr/>
                    <a:lstStyle/>
                    <a:p>
                      <a:pPr algn="just"/>
                      <a:r>
                        <a:rPr lang="en-US" dirty="0"/>
                        <a:t>Section 4</a:t>
                      </a:r>
                      <a:endParaRPr lang="en-IN" dirty="0"/>
                    </a:p>
                  </a:txBody>
                  <a:tcPr/>
                </a:tc>
                <a:tc>
                  <a:txBody>
                    <a:bodyPr/>
                    <a:lstStyle/>
                    <a:p>
                      <a:pPr algn="just"/>
                      <a:r>
                        <a:rPr lang="en-US" dirty="0"/>
                        <a:t>Section 4</a:t>
                      </a:r>
                      <a:endParaRPr lang="en-IN" dirty="0"/>
                    </a:p>
                  </a:txBody>
                  <a:tcPr/>
                </a:tc>
                <a:tc>
                  <a:txBody>
                    <a:bodyPr/>
                    <a:lstStyle/>
                    <a:p>
                      <a:pPr algn="just"/>
                      <a:r>
                        <a:rPr lang="en-IN" dirty="0"/>
                        <a:t>Charge of income-tax</a:t>
                      </a:r>
                    </a:p>
                  </a:txBody>
                  <a:tcPr/>
                </a:tc>
                <a:extLst>
                  <a:ext uri="{0D108BD9-81ED-4DB2-BD59-A6C34878D82A}">
                    <a16:rowId xmlns:a16="http://schemas.microsoft.com/office/drawing/2014/main" val="344411193"/>
                  </a:ext>
                </a:extLst>
              </a:tr>
              <a:tr h="348212">
                <a:tc>
                  <a:txBody>
                    <a:bodyPr/>
                    <a:lstStyle/>
                    <a:p>
                      <a:pPr algn="just"/>
                      <a:r>
                        <a:rPr lang="en-US" dirty="0"/>
                        <a:t>Section 5</a:t>
                      </a:r>
                      <a:endParaRPr lang="en-IN" dirty="0"/>
                    </a:p>
                  </a:txBody>
                  <a:tcPr/>
                </a:tc>
                <a:tc>
                  <a:txBody>
                    <a:bodyPr/>
                    <a:lstStyle/>
                    <a:p>
                      <a:pPr algn="just"/>
                      <a:r>
                        <a:rPr lang="en-US" dirty="0"/>
                        <a:t>Section 5</a:t>
                      </a:r>
                      <a:endParaRPr lang="en-IN" dirty="0"/>
                    </a:p>
                  </a:txBody>
                  <a:tcPr/>
                </a:tc>
                <a:tc>
                  <a:txBody>
                    <a:bodyPr/>
                    <a:lstStyle/>
                    <a:p>
                      <a:pPr algn="just"/>
                      <a:r>
                        <a:rPr lang="en-US" dirty="0"/>
                        <a:t>Scope of total income</a:t>
                      </a:r>
                      <a:endParaRPr lang="en-IN" dirty="0"/>
                    </a:p>
                  </a:txBody>
                  <a:tcPr/>
                </a:tc>
                <a:extLst>
                  <a:ext uri="{0D108BD9-81ED-4DB2-BD59-A6C34878D82A}">
                    <a16:rowId xmlns:a16="http://schemas.microsoft.com/office/drawing/2014/main" val="4274650524"/>
                  </a:ext>
                </a:extLst>
              </a:tr>
              <a:tr h="431526">
                <a:tc>
                  <a:txBody>
                    <a:bodyPr/>
                    <a:lstStyle/>
                    <a:p>
                      <a:pPr algn="just"/>
                      <a:r>
                        <a:rPr lang="en-US" dirty="0"/>
                        <a:t>Section 6</a:t>
                      </a:r>
                      <a:endParaRPr lang="en-IN" dirty="0"/>
                    </a:p>
                  </a:txBody>
                  <a:tcPr/>
                </a:tc>
                <a:tc>
                  <a:txBody>
                    <a:bodyPr/>
                    <a:lstStyle/>
                    <a:p>
                      <a:pPr algn="just"/>
                      <a:r>
                        <a:rPr lang="en-US" dirty="0"/>
                        <a:t>Section 6</a:t>
                      </a:r>
                      <a:endParaRPr lang="en-IN" dirty="0"/>
                    </a:p>
                  </a:txBody>
                  <a:tcPr/>
                </a:tc>
                <a:tc>
                  <a:txBody>
                    <a:bodyPr/>
                    <a:lstStyle/>
                    <a:p>
                      <a:pPr algn="just"/>
                      <a:r>
                        <a:rPr lang="en-US" dirty="0"/>
                        <a:t>Residence in India</a:t>
                      </a:r>
                      <a:endParaRPr lang="en-IN" dirty="0"/>
                    </a:p>
                  </a:txBody>
                  <a:tcPr/>
                </a:tc>
                <a:extLst>
                  <a:ext uri="{0D108BD9-81ED-4DB2-BD59-A6C34878D82A}">
                    <a16:rowId xmlns:a16="http://schemas.microsoft.com/office/drawing/2014/main" val="2145675339"/>
                  </a:ext>
                </a:extLst>
              </a:tr>
              <a:tr h="373663">
                <a:tc>
                  <a:txBody>
                    <a:bodyPr/>
                    <a:lstStyle/>
                    <a:p>
                      <a:pPr algn="just"/>
                      <a:r>
                        <a:rPr lang="en-US" dirty="0"/>
                        <a:t>Section 7</a:t>
                      </a:r>
                      <a:endParaRPr lang="en-IN" dirty="0"/>
                    </a:p>
                  </a:txBody>
                  <a:tcPr/>
                </a:tc>
                <a:tc>
                  <a:txBody>
                    <a:bodyPr/>
                    <a:lstStyle/>
                    <a:p>
                      <a:pPr algn="just"/>
                      <a:r>
                        <a:rPr lang="en-US" dirty="0"/>
                        <a:t>Section 7 and Section 8</a:t>
                      </a:r>
                      <a:endParaRPr lang="en-IN" dirty="0"/>
                    </a:p>
                  </a:txBody>
                  <a:tcPr/>
                </a:tc>
                <a:tc>
                  <a:txBody>
                    <a:bodyPr/>
                    <a:lstStyle/>
                    <a:p>
                      <a:pPr algn="just"/>
                      <a:r>
                        <a:rPr lang="en-US" dirty="0"/>
                        <a:t>Income deemed to be received and dividend deemed to be income in a tax year</a:t>
                      </a:r>
                      <a:endParaRPr lang="en-IN" dirty="0"/>
                    </a:p>
                  </a:txBody>
                  <a:tcPr/>
                </a:tc>
                <a:extLst>
                  <a:ext uri="{0D108BD9-81ED-4DB2-BD59-A6C34878D82A}">
                    <a16:rowId xmlns:a16="http://schemas.microsoft.com/office/drawing/2014/main" val="2217372805"/>
                  </a:ext>
                </a:extLst>
              </a:tr>
              <a:tr h="660400">
                <a:tc>
                  <a:txBody>
                    <a:bodyPr/>
                    <a:lstStyle/>
                    <a:p>
                      <a:pPr algn="just"/>
                      <a:r>
                        <a:rPr lang="en-US" dirty="0"/>
                        <a:t>Section 8</a:t>
                      </a:r>
                      <a:endParaRPr lang="en-IN" dirty="0"/>
                    </a:p>
                  </a:txBody>
                  <a:tcPr/>
                </a:tc>
                <a:tc>
                  <a:txBody>
                    <a:bodyPr/>
                    <a:lstStyle/>
                    <a:p>
                      <a:pPr algn="just"/>
                      <a:r>
                        <a:rPr lang="en-US" dirty="0"/>
                        <a:t>Section 9B</a:t>
                      </a:r>
                      <a:endParaRPr lang="en-IN" dirty="0"/>
                    </a:p>
                  </a:txBody>
                  <a:tcPr/>
                </a:tc>
                <a:tc>
                  <a:txBody>
                    <a:bodyPr/>
                    <a:lstStyle/>
                    <a:p>
                      <a:pPr algn="just"/>
                      <a:r>
                        <a:rPr lang="en-US" dirty="0"/>
                        <a:t>Income on receipt of capital asset/stock-in-trade by specified person from specified entity</a:t>
                      </a:r>
                      <a:endParaRPr lang="en-IN" dirty="0"/>
                    </a:p>
                  </a:txBody>
                  <a:tcPr/>
                </a:tc>
                <a:extLst>
                  <a:ext uri="{0D108BD9-81ED-4DB2-BD59-A6C34878D82A}">
                    <a16:rowId xmlns:a16="http://schemas.microsoft.com/office/drawing/2014/main" val="3416617334"/>
                  </a:ext>
                </a:extLst>
              </a:tr>
              <a:tr h="619760">
                <a:tc>
                  <a:txBody>
                    <a:bodyPr/>
                    <a:lstStyle/>
                    <a:p>
                      <a:pPr algn="just"/>
                      <a:r>
                        <a:rPr lang="en-US" dirty="0"/>
                        <a:t>Section 9</a:t>
                      </a:r>
                      <a:endParaRPr lang="en-IN" dirty="0"/>
                    </a:p>
                  </a:txBody>
                  <a:tcPr/>
                </a:tc>
                <a:tc>
                  <a:txBody>
                    <a:bodyPr/>
                    <a:lstStyle/>
                    <a:p>
                      <a:pPr algn="just"/>
                      <a:r>
                        <a:rPr lang="en-US" dirty="0"/>
                        <a:t>Section 9 and Section 9A</a:t>
                      </a:r>
                      <a:endParaRPr lang="en-IN" dirty="0"/>
                    </a:p>
                  </a:txBody>
                  <a:tcPr/>
                </a:tc>
                <a:tc>
                  <a:txBody>
                    <a:bodyPr/>
                    <a:lstStyle/>
                    <a:p>
                      <a:pPr algn="just"/>
                      <a:r>
                        <a:rPr lang="en-US" dirty="0"/>
                        <a:t>Income deemed to accrue or arise in India; Certain activities not to constitute business connection in India</a:t>
                      </a:r>
                      <a:endParaRPr lang="en-IN" dirty="0"/>
                    </a:p>
                  </a:txBody>
                  <a:tcPr/>
                </a:tc>
                <a:extLst>
                  <a:ext uri="{0D108BD9-81ED-4DB2-BD59-A6C34878D82A}">
                    <a16:rowId xmlns:a16="http://schemas.microsoft.com/office/drawing/2014/main" val="561324123"/>
                  </a:ext>
                </a:extLst>
              </a:tr>
              <a:tr h="626970">
                <a:tc>
                  <a:txBody>
                    <a:bodyPr/>
                    <a:lstStyle/>
                    <a:p>
                      <a:pPr algn="just"/>
                      <a:r>
                        <a:rPr lang="en-US" dirty="0"/>
                        <a:t>Section 10</a:t>
                      </a:r>
                      <a:endParaRPr lang="en-IN" dirty="0"/>
                    </a:p>
                  </a:txBody>
                  <a:tcPr/>
                </a:tc>
                <a:tc>
                  <a:txBody>
                    <a:bodyPr/>
                    <a:lstStyle/>
                    <a:p>
                      <a:pPr algn="just"/>
                      <a:r>
                        <a:rPr lang="en-US" dirty="0"/>
                        <a:t>Section 5A</a:t>
                      </a:r>
                      <a:endParaRPr lang="en-IN" dirty="0"/>
                    </a:p>
                  </a:txBody>
                  <a:tcPr/>
                </a:tc>
                <a:tc>
                  <a:txBody>
                    <a:bodyPr/>
                    <a:lstStyle/>
                    <a:p>
                      <a:pPr algn="just"/>
                      <a:r>
                        <a:rPr lang="en-US" dirty="0"/>
                        <a:t>Apportionment of income between spouses governed by Portuguese Civil Code</a:t>
                      </a:r>
                      <a:endParaRPr lang="en-IN" dirty="0"/>
                    </a:p>
                  </a:txBody>
                  <a:tcPr/>
                </a:tc>
                <a:extLst>
                  <a:ext uri="{0D108BD9-81ED-4DB2-BD59-A6C34878D82A}">
                    <a16:rowId xmlns:a16="http://schemas.microsoft.com/office/drawing/2014/main" val="3821024257"/>
                  </a:ext>
                </a:extLst>
              </a:tr>
            </a:tbl>
          </a:graphicData>
        </a:graphic>
      </p:graphicFrame>
      <p:sp>
        <p:nvSpPr>
          <p:cNvPr id="3" name="Slide Number Placeholder 2">
            <a:extLst>
              <a:ext uri="{FF2B5EF4-FFF2-40B4-BE49-F238E27FC236}">
                <a16:creationId xmlns:a16="http://schemas.microsoft.com/office/drawing/2014/main" id="{4E545A23-E094-F79A-E69E-EB8A257DFFB3}"/>
              </a:ext>
            </a:extLst>
          </p:cNvPr>
          <p:cNvSpPr>
            <a:spLocks noGrp="1"/>
          </p:cNvSpPr>
          <p:nvPr>
            <p:ph type="sldNum" sz="quarter" idx="12"/>
          </p:nvPr>
        </p:nvSpPr>
        <p:spPr/>
        <p:txBody>
          <a:bodyPr/>
          <a:lstStyle/>
          <a:p>
            <a:fld id="{D0E0D2EB-4276-4E08-97ED-2FDE45590B8F}" type="slidenum">
              <a:rPr lang="en-IN" smtClean="0"/>
              <a:t>2</a:t>
            </a:fld>
            <a:endParaRPr lang="en-IN"/>
          </a:p>
        </p:txBody>
      </p:sp>
    </p:spTree>
    <p:extLst>
      <p:ext uri="{BB962C8B-B14F-4D97-AF65-F5344CB8AC3E}">
        <p14:creationId xmlns:p14="http://schemas.microsoft.com/office/powerpoint/2010/main" val="1131941021"/>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F2CAAB2-527F-F252-0A05-8E535108FF2E}"/>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2C0DEC6D-DBE2-C560-06C9-B239B9DC2596}"/>
              </a:ext>
            </a:extLst>
          </p:cNvPr>
          <p:cNvSpPr>
            <a:spLocks noGrp="1"/>
          </p:cNvSpPr>
          <p:nvPr>
            <p:ph type="title"/>
          </p:nvPr>
        </p:nvSpPr>
        <p:spPr>
          <a:xfrm>
            <a:off x="564831" y="170480"/>
            <a:ext cx="9404723" cy="878242"/>
          </a:xfrm>
        </p:spPr>
        <p:txBody>
          <a:bodyPr/>
          <a:lstStyle/>
          <a:p>
            <a:pPr algn="ctr"/>
            <a:r>
              <a:rPr lang="en-US" sz="2800" b="1" dirty="0"/>
              <a:t>Section 6 ITA 2025 Vs. Section 6 ITA 1961- Residence in India</a:t>
            </a:r>
            <a:endParaRPr lang="en-IN" sz="2800" dirty="0"/>
          </a:p>
        </p:txBody>
      </p:sp>
      <p:sp>
        <p:nvSpPr>
          <p:cNvPr id="3" name="Content Placeholder 2">
            <a:extLst>
              <a:ext uri="{FF2B5EF4-FFF2-40B4-BE49-F238E27FC236}">
                <a16:creationId xmlns:a16="http://schemas.microsoft.com/office/drawing/2014/main" id="{0F006882-2CEE-B4C6-7851-9B43E2B93425}"/>
              </a:ext>
            </a:extLst>
          </p:cNvPr>
          <p:cNvSpPr>
            <a:spLocks noGrp="1"/>
          </p:cNvSpPr>
          <p:nvPr>
            <p:ph idx="1"/>
          </p:nvPr>
        </p:nvSpPr>
        <p:spPr>
          <a:xfrm>
            <a:off x="659271" y="1420758"/>
            <a:ext cx="11226799" cy="5437242"/>
          </a:xfrm>
        </p:spPr>
        <p:txBody>
          <a:bodyPr>
            <a:noAutofit/>
          </a:bodyPr>
          <a:lstStyle/>
          <a:p>
            <a:pPr marL="285750" lvl="2" indent="-285750" algn="just">
              <a:buFont typeface="Arial" panose="020B0604020202020204" pitchFamily="34" charset="0"/>
              <a:buChar char="•"/>
            </a:pPr>
            <a:r>
              <a:rPr lang="en-US" dirty="0"/>
              <a:t>The Govt. has not prescribed as to </a:t>
            </a:r>
            <a:r>
              <a:rPr lang="en-US" b="1" dirty="0"/>
              <a:t>how should one calculate the number of days while determining residential status</a:t>
            </a:r>
            <a:r>
              <a:rPr lang="en-US" dirty="0"/>
              <a:t>. While the Income tax department has mostly stressed upon including both the date of arrival and date of departure (as stated in the passport) for calculation of the number of days for stay, however there are judicial precedents where the </a:t>
            </a:r>
            <a:r>
              <a:rPr lang="en-US" b="1" dirty="0"/>
              <a:t>Hon’ble Courts have held that only the date of departure should be considered for stay calculation, owing to Section 9 of General Clauses Act, 1897</a:t>
            </a:r>
            <a:r>
              <a:rPr lang="en-US" dirty="0"/>
              <a:t>-</a:t>
            </a:r>
          </a:p>
          <a:p>
            <a:pPr marL="742950" lvl="3" indent="-285750" algn="just">
              <a:buFont typeface="Arial" panose="020B0604020202020204" pitchFamily="34" charset="0"/>
              <a:buChar char="•"/>
            </a:pPr>
            <a:r>
              <a:rPr lang="en-US" sz="1600" b="1" dirty="0"/>
              <a:t>Samir Kumar Ghosh Vs. ITO Ward 16(4), Kolkata (</a:t>
            </a:r>
            <a:r>
              <a:rPr lang="pl-PL" sz="1600" b="1" dirty="0"/>
              <a:t>I.T.A. No. 819/KOL/ 2015</a:t>
            </a:r>
            <a:r>
              <a:rPr lang="en-US" sz="1600" b="1" dirty="0"/>
              <a:t>)</a:t>
            </a:r>
          </a:p>
          <a:p>
            <a:pPr marL="742950" lvl="3" indent="-285750" algn="just">
              <a:buFont typeface="Arial" panose="020B0604020202020204" pitchFamily="34" charset="0"/>
              <a:buChar char="•"/>
            </a:pPr>
            <a:r>
              <a:rPr lang="en-US" sz="1600" b="1" dirty="0"/>
              <a:t>ITO 3(4), Kanpur Vs. Shri Sharad Mishra (ITA No.599/LKW/2012) (Special case where Assessee was outside India for 183 days and, in India for not complete 182 days)</a:t>
            </a:r>
          </a:p>
          <a:p>
            <a:pPr marL="742950" lvl="3" indent="-285750" algn="just">
              <a:buFont typeface="Arial" panose="020B0604020202020204" pitchFamily="34" charset="0"/>
              <a:buChar char="•"/>
            </a:pPr>
            <a:r>
              <a:rPr lang="en-US" sz="1600" b="1" dirty="0"/>
              <a:t>ITO Vs. Dr. R.K. Sharma (IT APPEAL NO. 1230 (JP.) OF 1985) (Special case where Assessee was outside India for 183 days and, in India for not complete 182 days)</a:t>
            </a:r>
          </a:p>
          <a:p>
            <a:pPr marL="742950" lvl="3" indent="-285750" algn="just">
              <a:buFont typeface="Arial" panose="020B0604020202020204" pitchFamily="34" charset="0"/>
              <a:buChar char="•"/>
            </a:pPr>
            <a:r>
              <a:rPr lang="en-US" sz="1600" b="1" dirty="0"/>
              <a:t>Director of Income-tax, International Taxation, Bangalore Vs. Manoj Kumar Reddy Nare (Kar. HC - </a:t>
            </a:r>
            <a:r>
              <a:rPr lang="en-IN" sz="1600" b="1" cap="all" dirty="0"/>
              <a:t>IT APPEAL NO. 431 OF 2009 )</a:t>
            </a:r>
          </a:p>
          <a:p>
            <a:pPr marL="742950" lvl="3" indent="-285750" algn="just">
              <a:buFont typeface="Arial" panose="020B0604020202020204" pitchFamily="34" charset="0"/>
              <a:buChar char="•"/>
            </a:pPr>
            <a:r>
              <a:rPr lang="en-US" sz="1600" b="1" dirty="0"/>
              <a:t>Income Tax Officer (IT)-1(1) Vs. Fausta C. Cordeiro (</a:t>
            </a:r>
            <a:r>
              <a:rPr lang="en-IN" sz="1600" b="1" dirty="0"/>
              <a:t>IT APPEAL NOS. 4933 &amp; 4934 (MUM.) OF 2011)</a:t>
            </a:r>
          </a:p>
          <a:p>
            <a:pPr marL="742950" lvl="3" indent="-285750" algn="just">
              <a:buFont typeface="Arial" panose="020B0604020202020204" pitchFamily="34" charset="0"/>
              <a:buChar char="•"/>
            </a:pPr>
            <a:r>
              <a:rPr lang="en-IN" sz="1600" b="1" dirty="0"/>
              <a:t>Pradeep Kumar Joshi Vs. </a:t>
            </a:r>
            <a:r>
              <a:rPr lang="en-US" sz="1600" b="1" dirty="0"/>
              <a:t>Income-tax Officer, Ward-1, International Taxation, Ahmedabad (IT APPEAL NO. 452 (AHD.) OF 2020)</a:t>
            </a:r>
          </a:p>
          <a:p>
            <a:pPr marL="914400" lvl="2" indent="0" algn="just">
              <a:buNone/>
            </a:pPr>
            <a:endParaRPr lang="en-US" dirty="0"/>
          </a:p>
          <a:p>
            <a:pPr lvl="2" algn="just"/>
            <a:endParaRPr lang="en-US" dirty="0"/>
          </a:p>
          <a:p>
            <a:pPr algn="just">
              <a:buFont typeface="Arial" panose="020B0604020202020204" pitchFamily="34" charset="0"/>
              <a:buChar char="•"/>
            </a:pPr>
            <a:endParaRPr lang="en-IN" sz="1600" dirty="0"/>
          </a:p>
        </p:txBody>
      </p:sp>
      <p:sp>
        <p:nvSpPr>
          <p:cNvPr id="4" name="Slide Number Placeholder 3">
            <a:extLst>
              <a:ext uri="{FF2B5EF4-FFF2-40B4-BE49-F238E27FC236}">
                <a16:creationId xmlns:a16="http://schemas.microsoft.com/office/drawing/2014/main" id="{624733E0-D241-DA88-23E8-01FB8CDC2048}"/>
              </a:ext>
            </a:extLst>
          </p:cNvPr>
          <p:cNvSpPr>
            <a:spLocks noGrp="1"/>
          </p:cNvSpPr>
          <p:nvPr>
            <p:ph type="sldNum" sz="quarter" idx="12"/>
          </p:nvPr>
        </p:nvSpPr>
        <p:spPr/>
        <p:txBody>
          <a:bodyPr/>
          <a:lstStyle/>
          <a:p>
            <a:fld id="{D0E0D2EB-4276-4E08-97ED-2FDE45590B8F}" type="slidenum">
              <a:rPr lang="en-IN" smtClean="0"/>
              <a:t>20</a:t>
            </a:fld>
            <a:endParaRPr lang="en-IN"/>
          </a:p>
        </p:txBody>
      </p:sp>
    </p:spTree>
    <p:extLst>
      <p:ext uri="{BB962C8B-B14F-4D97-AF65-F5344CB8AC3E}">
        <p14:creationId xmlns:p14="http://schemas.microsoft.com/office/powerpoint/2010/main" val="3181920102"/>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8C7AC090-CABA-F834-4505-2A3A7EA9FE7D}"/>
              </a:ext>
            </a:extLst>
          </p:cNvPr>
          <p:cNvSpPr>
            <a:spLocks noGrp="1"/>
          </p:cNvSpPr>
          <p:nvPr>
            <p:ph type="title"/>
          </p:nvPr>
        </p:nvSpPr>
        <p:spPr>
          <a:xfrm>
            <a:off x="645130" y="159207"/>
            <a:ext cx="9404723" cy="1400530"/>
          </a:xfrm>
        </p:spPr>
        <p:txBody>
          <a:bodyPr/>
          <a:lstStyle/>
          <a:p>
            <a:pPr algn="ctr"/>
            <a:r>
              <a:rPr lang="en-US" sz="2800" b="1" dirty="0"/>
              <a:t>Section 7 ITA 2025 Vs. Section 7 and 8 ITA 1961- Income deemed to be received and Dividend Income</a:t>
            </a:r>
            <a:endParaRPr lang="en-IN" sz="2800" dirty="0"/>
          </a:p>
        </p:txBody>
      </p:sp>
      <p:graphicFrame>
        <p:nvGraphicFramePr>
          <p:cNvPr id="4" name="Content Placeholder 3">
            <a:extLst>
              <a:ext uri="{FF2B5EF4-FFF2-40B4-BE49-F238E27FC236}">
                <a16:creationId xmlns:a16="http://schemas.microsoft.com/office/drawing/2014/main" id="{7D5F38C8-0986-9FA7-7A82-56021C91538E}"/>
              </a:ext>
            </a:extLst>
          </p:cNvPr>
          <p:cNvGraphicFramePr>
            <a:graphicFrameLocks noGrp="1"/>
          </p:cNvGraphicFramePr>
          <p:nvPr>
            <p:ph idx="1"/>
            <p:extLst>
              <p:ext uri="{D42A27DB-BD31-4B8C-83A1-F6EECF244321}">
                <p14:modId xmlns:p14="http://schemas.microsoft.com/office/powerpoint/2010/main" val="49610008"/>
              </p:ext>
            </p:extLst>
          </p:nvPr>
        </p:nvGraphicFramePr>
        <p:xfrm>
          <a:off x="144965" y="1559739"/>
          <a:ext cx="11877700" cy="5029003"/>
        </p:xfrm>
        <a:graphic>
          <a:graphicData uri="http://schemas.openxmlformats.org/drawingml/2006/table">
            <a:tbl>
              <a:tblPr firstRow="1" bandRow="1">
                <a:tableStyleId>{5C22544A-7EE6-4342-B048-85BDC9FD1C3A}</a:tableStyleId>
              </a:tblPr>
              <a:tblGrid>
                <a:gridCol w="7847568">
                  <a:extLst>
                    <a:ext uri="{9D8B030D-6E8A-4147-A177-3AD203B41FA5}">
                      <a16:colId xmlns:a16="http://schemas.microsoft.com/office/drawing/2014/main" val="3115526267"/>
                    </a:ext>
                  </a:extLst>
                </a:gridCol>
                <a:gridCol w="1309511">
                  <a:extLst>
                    <a:ext uri="{9D8B030D-6E8A-4147-A177-3AD203B41FA5}">
                      <a16:colId xmlns:a16="http://schemas.microsoft.com/office/drawing/2014/main" val="1890437211"/>
                    </a:ext>
                  </a:extLst>
                </a:gridCol>
                <a:gridCol w="1174045">
                  <a:extLst>
                    <a:ext uri="{9D8B030D-6E8A-4147-A177-3AD203B41FA5}">
                      <a16:colId xmlns:a16="http://schemas.microsoft.com/office/drawing/2014/main" val="2294529733"/>
                    </a:ext>
                  </a:extLst>
                </a:gridCol>
                <a:gridCol w="1546576">
                  <a:extLst>
                    <a:ext uri="{9D8B030D-6E8A-4147-A177-3AD203B41FA5}">
                      <a16:colId xmlns:a16="http://schemas.microsoft.com/office/drawing/2014/main" val="3952048564"/>
                    </a:ext>
                  </a:extLst>
                </a:gridCol>
              </a:tblGrid>
              <a:tr h="562202">
                <a:tc>
                  <a:txBody>
                    <a:bodyPr/>
                    <a:lstStyle/>
                    <a:p>
                      <a:pPr algn="ctr"/>
                      <a:r>
                        <a:rPr lang="en-US" sz="1600" dirty="0"/>
                        <a:t>Theme of Sub-section</a:t>
                      </a:r>
                      <a:endParaRPr lang="en-IN" sz="1600" dirty="0"/>
                    </a:p>
                  </a:txBody>
                  <a:tcPr/>
                </a:tc>
                <a:tc>
                  <a:txBody>
                    <a:bodyPr/>
                    <a:lstStyle/>
                    <a:p>
                      <a:pPr algn="ctr"/>
                      <a:r>
                        <a:rPr lang="en-US" sz="1600" dirty="0"/>
                        <a:t>Section of ITA 2025</a:t>
                      </a:r>
                      <a:endParaRPr lang="en-IN" sz="1600" dirty="0"/>
                    </a:p>
                  </a:txBody>
                  <a:tcPr/>
                </a:tc>
                <a:tc>
                  <a:txBody>
                    <a:bodyPr/>
                    <a:lstStyle/>
                    <a:p>
                      <a:pPr algn="ctr"/>
                      <a:r>
                        <a:rPr lang="en-US" sz="1600" dirty="0"/>
                        <a:t>Section of ITA 1961</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Changes</a:t>
                      </a:r>
                      <a:endParaRPr lang="en-IN" sz="1600" dirty="0"/>
                    </a:p>
                  </a:txBody>
                  <a:tcPr/>
                </a:tc>
                <a:extLst>
                  <a:ext uri="{0D108BD9-81ED-4DB2-BD59-A6C34878D82A}">
                    <a16:rowId xmlns:a16="http://schemas.microsoft.com/office/drawing/2014/main" val="251550407"/>
                  </a:ext>
                </a:extLst>
              </a:tr>
              <a:tr h="798918">
                <a:tc>
                  <a:txBody>
                    <a:bodyPr/>
                    <a:lstStyle/>
                    <a:p>
                      <a:pPr algn="just"/>
                      <a:r>
                        <a:rPr lang="en-US" sz="1600" dirty="0"/>
                        <a:t>Annual accretion in the financial year to the balance at the credit of an employee participating in the RPF deemed to be income in such financial year to the extent provided in the Rules</a:t>
                      </a:r>
                      <a:endParaRPr lang="en-IN" sz="1600" dirty="0"/>
                    </a:p>
                  </a:txBody>
                  <a:tcPr/>
                </a:tc>
                <a:tc>
                  <a:txBody>
                    <a:bodyPr/>
                    <a:lstStyle/>
                    <a:p>
                      <a:pPr algn="just"/>
                      <a:r>
                        <a:rPr lang="en-US" sz="1600" dirty="0"/>
                        <a:t>7(1)(a)</a:t>
                      </a:r>
                      <a:endParaRPr lang="en-IN" sz="1600" dirty="0"/>
                    </a:p>
                  </a:txBody>
                  <a:tcPr/>
                </a:tc>
                <a:tc>
                  <a:txBody>
                    <a:bodyPr/>
                    <a:lstStyle/>
                    <a:p>
                      <a:pPr algn="just"/>
                      <a:r>
                        <a:rPr lang="en-US" sz="1600" dirty="0"/>
                        <a:t>7(</a:t>
                      </a:r>
                      <a:r>
                        <a:rPr lang="en-US" sz="1600" dirty="0" err="1"/>
                        <a:t>i</a:t>
                      </a:r>
                      <a:r>
                        <a:rPr lang="en-US" sz="1600" dirty="0"/>
                        <a:t>)</a:t>
                      </a:r>
                      <a:endParaRPr lang="en-IN" sz="1600" dirty="0"/>
                    </a:p>
                  </a:txBody>
                  <a:tcPr/>
                </a:tc>
                <a:tc>
                  <a:txBody>
                    <a:bodyPr/>
                    <a:lstStyle/>
                    <a:p>
                      <a:pPr algn="just"/>
                      <a:r>
                        <a:rPr lang="en-US" sz="1600" dirty="0"/>
                        <a:t>No change</a:t>
                      </a:r>
                      <a:endParaRPr lang="en-IN" sz="1600" dirty="0"/>
                    </a:p>
                  </a:txBody>
                  <a:tcPr/>
                </a:tc>
                <a:extLst>
                  <a:ext uri="{0D108BD9-81ED-4DB2-BD59-A6C34878D82A}">
                    <a16:rowId xmlns:a16="http://schemas.microsoft.com/office/drawing/2014/main" val="2125291822"/>
                  </a:ext>
                </a:extLst>
              </a:tr>
              <a:tr h="562202">
                <a:tc>
                  <a:txBody>
                    <a:bodyPr/>
                    <a:lstStyle/>
                    <a:p>
                      <a:pPr algn="just"/>
                      <a:r>
                        <a:rPr lang="en-US" sz="1600" dirty="0"/>
                        <a:t>Transferred balance in a RPF deemed to be income of the financial year in which the same is transferred, to the extent provided in the Rules</a:t>
                      </a:r>
                      <a:endParaRPr lang="en-IN" sz="1600" dirty="0"/>
                    </a:p>
                  </a:txBody>
                  <a:tcPr/>
                </a:tc>
                <a:tc>
                  <a:txBody>
                    <a:bodyPr/>
                    <a:lstStyle/>
                    <a:p>
                      <a:pPr algn="just"/>
                      <a:r>
                        <a:rPr lang="en-US" sz="1600" dirty="0"/>
                        <a:t>7(1)(b)</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7(ii)</a:t>
                      </a:r>
                      <a:endParaRPr lang="en-IN" sz="1600" dirty="0"/>
                    </a:p>
                    <a:p>
                      <a:pPr algn="just"/>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pPr algn="just"/>
                      <a:endParaRPr lang="en-IN" sz="1600" dirty="0"/>
                    </a:p>
                  </a:txBody>
                  <a:tcPr/>
                </a:tc>
                <a:extLst>
                  <a:ext uri="{0D108BD9-81ED-4DB2-BD59-A6C34878D82A}">
                    <a16:rowId xmlns:a16="http://schemas.microsoft.com/office/drawing/2014/main" val="4219867654"/>
                  </a:ext>
                </a:extLst>
              </a:tr>
              <a:tr h="798918">
                <a:tc>
                  <a:txBody>
                    <a:bodyPr/>
                    <a:lstStyle/>
                    <a:p>
                      <a:pPr algn="just"/>
                      <a:r>
                        <a:rPr lang="en-US" sz="1600" dirty="0"/>
                        <a:t>Contribution made by CG/any other employer to the account of the employee under pension scheme u/s 124(2025)/80CCD(1961) deemed to be income of the financial year in which such contribution is made </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7(1)(c)</a:t>
                      </a:r>
                      <a:endParaRPr lang="en-IN" sz="1600" dirty="0"/>
                    </a:p>
                    <a:p>
                      <a:pPr algn="just"/>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7(iii)</a:t>
                      </a:r>
                      <a:endParaRPr lang="en-IN" sz="1600" dirty="0"/>
                    </a:p>
                    <a:p>
                      <a:pPr algn="just"/>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pPr algn="just"/>
                      <a:endParaRPr lang="en-IN" sz="1600" dirty="0"/>
                    </a:p>
                  </a:txBody>
                  <a:tcPr/>
                </a:tc>
                <a:extLst>
                  <a:ext uri="{0D108BD9-81ED-4DB2-BD59-A6C34878D82A}">
                    <a16:rowId xmlns:a16="http://schemas.microsoft.com/office/drawing/2014/main" val="384234385"/>
                  </a:ext>
                </a:extLst>
              </a:tr>
              <a:tr h="1272351">
                <a:tc>
                  <a:txBody>
                    <a:bodyPr/>
                    <a:lstStyle/>
                    <a:p>
                      <a:pPr algn="just"/>
                      <a:r>
                        <a:rPr lang="en-US" sz="1600" b="1" dirty="0"/>
                        <a:t>Dividend distributed/declared/paid u/s 2(22)(a) to (e) </a:t>
                      </a:r>
                      <a:r>
                        <a:rPr lang="en-US" sz="1600" dirty="0"/>
                        <a:t>under ITA 1961/ u/s </a:t>
                      </a:r>
                      <a:r>
                        <a:rPr lang="en-US" sz="1600" b="1"/>
                        <a:t>2(40)(a</a:t>
                      </a:r>
                      <a:r>
                        <a:rPr lang="en-US" sz="1600" b="1" dirty="0"/>
                        <a:t>) to (f) </a:t>
                      </a:r>
                      <a:r>
                        <a:rPr lang="en-US" sz="1600" dirty="0"/>
                        <a:t>under ITA 2025 to be deemed to be the income of financial year in which it is distributed/declared/paid </a:t>
                      </a:r>
                      <a:endParaRPr lang="en-IN" sz="1600" dirty="0"/>
                    </a:p>
                  </a:txBody>
                  <a:tcPr/>
                </a:tc>
                <a:tc>
                  <a:txBody>
                    <a:bodyPr/>
                    <a:lstStyle/>
                    <a:p>
                      <a:pPr algn="just"/>
                      <a:r>
                        <a:rPr lang="en-US" sz="1600" dirty="0"/>
                        <a:t>7(2)(a)</a:t>
                      </a:r>
                      <a:endParaRPr lang="en-IN" sz="1600" dirty="0"/>
                    </a:p>
                  </a:txBody>
                  <a:tcPr/>
                </a:tc>
                <a:tc>
                  <a:txBody>
                    <a:bodyPr/>
                    <a:lstStyle/>
                    <a:p>
                      <a:pPr algn="just"/>
                      <a:r>
                        <a:rPr lang="en-US" sz="1600" dirty="0"/>
                        <a:t>8(a)</a:t>
                      </a:r>
                      <a:endParaRPr lang="en-IN" sz="1600" dirty="0"/>
                    </a:p>
                  </a:txBody>
                  <a:tcPr/>
                </a:tc>
                <a:tc>
                  <a:txBody>
                    <a:bodyPr/>
                    <a:lstStyle/>
                    <a:p>
                      <a:pPr algn="just"/>
                      <a:r>
                        <a:rPr lang="en-US" sz="1600" b="1" dirty="0"/>
                        <a:t>Dividend on buyback also covered under ITA 2025</a:t>
                      </a:r>
                      <a:endParaRPr lang="en-IN" sz="1600" b="1" dirty="0"/>
                    </a:p>
                  </a:txBody>
                  <a:tcPr/>
                </a:tc>
                <a:extLst>
                  <a:ext uri="{0D108BD9-81ED-4DB2-BD59-A6C34878D82A}">
                    <a16:rowId xmlns:a16="http://schemas.microsoft.com/office/drawing/2014/main" val="510560170"/>
                  </a:ext>
                </a:extLst>
              </a:tr>
              <a:tr h="914203">
                <a:tc>
                  <a:txBody>
                    <a:bodyPr/>
                    <a:lstStyle/>
                    <a:p>
                      <a:pPr algn="just"/>
                      <a:r>
                        <a:rPr lang="en-US" sz="1600" dirty="0"/>
                        <a:t>Interim dividend to be the income of such financial year in which it is made unconditionally available to the members  who are entitled to it</a:t>
                      </a:r>
                      <a:endParaRPr lang="en-IN" sz="1600" dirty="0"/>
                    </a:p>
                  </a:txBody>
                  <a:tcPr/>
                </a:tc>
                <a:tc>
                  <a:txBody>
                    <a:bodyPr/>
                    <a:lstStyle/>
                    <a:p>
                      <a:pPr algn="just"/>
                      <a:r>
                        <a:rPr lang="en-US" sz="1600" dirty="0"/>
                        <a:t>7(2)(b)</a:t>
                      </a:r>
                      <a:endParaRPr lang="en-IN" sz="1600" dirty="0"/>
                    </a:p>
                  </a:txBody>
                  <a:tcPr/>
                </a:tc>
                <a:tc>
                  <a:txBody>
                    <a:bodyPr/>
                    <a:lstStyle/>
                    <a:p>
                      <a:pPr algn="just"/>
                      <a:r>
                        <a:rPr lang="en-US" sz="1600" dirty="0"/>
                        <a:t>8(b)</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pPr algn="just"/>
                      <a:endParaRPr lang="en-IN" sz="1600" dirty="0"/>
                    </a:p>
                  </a:txBody>
                  <a:tcPr/>
                </a:tc>
                <a:extLst>
                  <a:ext uri="{0D108BD9-81ED-4DB2-BD59-A6C34878D82A}">
                    <a16:rowId xmlns:a16="http://schemas.microsoft.com/office/drawing/2014/main" val="2009704298"/>
                  </a:ext>
                </a:extLst>
              </a:tr>
            </a:tbl>
          </a:graphicData>
        </a:graphic>
      </p:graphicFrame>
      <p:sp>
        <p:nvSpPr>
          <p:cNvPr id="5" name="Slide Number Placeholder 4">
            <a:extLst>
              <a:ext uri="{FF2B5EF4-FFF2-40B4-BE49-F238E27FC236}">
                <a16:creationId xmlns:a16="http://schemas.microsoft.com/office/drawing/2014/main" id="{572178E7-36DF-BE19-A5CF-B4D1AA032A65}"/>
              </a:ext>
            </a:extLst>
          </p:cNvPr>
          <p:cNvSpPr>
            <a:spLocks noGrp="1"/>
          </p:cNvSpPr>
          <p:nvPr>
            <p:ph type="sldNum" sz="quarter" idx="12"/>
          </p:nvPr>
        </p:nvSpPr>
        <p:spPr/>
        <p:txBody>
          <a:bodyPr/>
          <a:lstStyle/>
          <a:p>
            <a:fld id="{D0E0D2EB-4276-4E08-97ED-2FDE45590B8F}" type="slidenum">
              <a:rPr lang="en-IN" smtClean="0"/>
              <a:t>21</a:t>
            </a:fld>
            <a:endParaRPr lang="en-IN"/>
          </a:p>
        </p:txBody>
      </p:sp>
    </p:spTree>
    <p:extLst>
      <p:ext uri="{BB962C8B-B14F-4D97-AF65-F5344CB8AC3E}">
        <p14:creationId xmlns:p14="http://schemas.microsoft.com/office/powerpoint/2010/main" val="3548501174"/>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C5A2E92-0460-8525-855A-D6D064391EE0}"/>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F0FAABBB-C9AB-1959-DA7E-C833E3458092}"/>
              </a:ext>
            </a:extLst>
          </p:cNvPr>
          <p:cNvSpPr>
            <a:spLocks noGrp="1"/>
          </p:cNvSpPr>
          <p:nvPr>
            <p:ph type="title"/>
          </p:nvPr>
        </p:nvSpPr>
        <p:spPr>
          <a:xfrm>
            <a:off x="645130" y="159207"/>
            <a:ext cx="9404723" cy="1400530"/>
          </a:xfrm>
        </p:spPr>
        <p:txBody>
          <a:bodyPr/>
          <a:lstStyle/>
          <a:p>
            <a:pPr algn="ctr"/>
            <a:r>
              <a:rPr lang="en-US" sz="2800" b="1" dirty="0"/>
              <a:t>Section 10 ITA 2025 Vs. Section 5A ITA 1961- Apportionment of income between spouses governed by Portuguese Civil Code</a:t>
            </a:r>
            <a:endParaRPr lang="en-IN" sz="2800" dirty="0"/>
          </a:p>
        </p:txBody>
      </p:sp>
      <p:graphicFrame>
        <p:nvGraphicFramePr>
          <p:cNvPr id="4" name="Content Placeholder 3">
            <a:extLst>
              <a:ext uri="{FF2B5EF4-FFF2-40B4-BE49-F238E27FC236}">
                <a16:creationId xmlns:a16="http://schemas.microsoft.com/office/drawing/2014/main" id="{FF13BC1D-E475-3644-E792-B07E665A7D6A}"/>
              </a:ext>
            </a:extLst>
          </p:cNvPr>
          <p:cNvGraphicFramePr>
            <a:graphicFrameLocks noGrp="1"/>
          </p:cNvGraphicFramePr>
          <p:nvPr>
            <p:ph idx="1"/>
            <p:extLst>
              <p:ext uri="{D42A27DB-BD31-4B8C-83A1-F6EECF244321}">
                <p14:modId xmlns:p14="http://schemas.microsoft.com/office/powerpoint/2010/main" val="3910778351"/>
              </p:ext>
            </p:extLst>
          </p:nvPr>
        </p:nvGraphicFramePr>
        <p:xfrm>
          <a:off x="157150" y="1785515"/>
          <a:ext cx="11877700" cy="4578438"/>
        </p:xfrm>
        <a:graphic>
          <a:graphicData uri="http://schemas.openxmlformats.org/drawingml/2006/table">
            <a:tbl>
              <a:tblPr firstRow="1" bandRow="1">
                <a:tableStyleId>{5C22544A-7EE6-4342-B048-85BDC9FD1C3A}</a:tableStyleId>
              </a:tblPr>
              <a:tblGrid>
                <a:gridCol w="7847568">
                  <a:extLst>
                    <a:ext uri="{9D8B030D-6E8A-4147-A177-3AD203B41FA5}">
                      <a16:colId xmlns:a16="http://schemas.microsoft.com/office/drawing/2014/main" val="3115526267"/>
                    </a:ext>
                  </a:extLst>
                </a:gridCol>
                <a:gridCol w="1309511">
                  <a:extLst>
                    <a:ext uri="{9D8B030D-6E8A-4147-A177-3AD203B41FA5}">
                      <a16:colId xmlns:a16="http://schemas.microsoft.com/office/drawing/2014/main" val="1890437211"/>
                    </a:ext>
                  </a:extLst>
                </a:gridCol>
                <a:gridCol w="1174045">
                  <a:extLst>
                    <a:ext uri="{9D8B030D-6E8A-4147-A177-3AD203B41FA5}">
                      <a16:colId xmlns:a16="http://schemas.microsoft.com/office/drawing/2014/main" val="2294529733"/>
                    </a:ext>
                  </a:extLst>
                </a:gridCol>
                <a:gridCol w="1546576">
                  <a:extLst>
                    <a:ext uri="{9D8B030D-6E8A-4147-A177-3AD203B41FA5}">
                      <a16:colId xmlns:a16="http://schemas.microsoft.com/office/drawing/2014/main" val="3952048564"/>
                    </a:ext>
                  </a:extLst>
                </a:gridCol>
              </a:tblGrid>
              <a:tr h="562202">
                <a:tc>
                  <a:txBody>
                    <a:bodyPr/>
                    <a:lstStyle/>
                    <a:p>
                      <a:pPr algn="ctr"/>
                      <a:r>
                        <a:rPr lang="en-US" sz="1600" dirty="0"/>
                        <a:t>Theme of Sub-section</a:t>
                      </a:r>
                      <a:endParaRPr lang="en-IN" sz="1600" dirty="0"/>
                    </a:p>
                  </a:txBody>
                  <a:tcPr/>
                </a:tc>
                <a:tc>
                  <a:txBody>
                    <a:bodyPr/>
                    <a:lstStyle/>
                    <a:p>
                      <a:pPr algn="ctr"/>
                      <a:r>
                        <a:rPr lang="en-US" sz="1600" dirty="0"/>
                        <a:t>Section of ITA 2025</a:t>
                      </a:r>
                      <a:endParaRPr lang="en-IN" sz="1600" dirty="0"/>
                    </a:p>
                  </a:txBody>
                  <a:tcPr/>
                </a:tc>
                <a:tc>
                  <a:txBody>
                    <a:bodyPr/>
                    <a:lstStyle/>
                    <a:p>
                      <a:pPr algn="ctr"/>
                      <a:r>
                        <a:rPr lang="en-US" sz="1600" dirty="0"/>
                        <a:t>Section of ITA 1961</a:t>
                      </a:r>
                      <a:endParaRPr lang="en-IN" sz="1600"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sz="1600" dirty="0"/>
                        <a:t>Changes</a:t>
                      </a:r>
                      <a:endParaRPr lang="en-IN" sz="1600" dirty="0"/>
                    </a:p>
                  </a:txBody>
                  <a:tcPr/>
                </a:tc>
                <a:extLst>
                  <a:ext uri="{0D108BD9-81ED-4DB2-BD59-A6C34878D82A}">
                    <a16:rowId xmlns:a16="http://schemas.microsoft.com/office/drawing/2014/main" val="251550407"/>
                  </a:ext>
                </a:extLst>
              </a:tr>
              <a:tr h="798918">
                <a:tc>
                  <a:txBody>
                    <a:bodyPr/>
                    <a:lstStyle/>
                    <a:p>
                      <a:pPr algn="just"/>
                      <a:r>
                        <a:rPr lang="en-US" sz="1600" dirty="0"/>
                        <a:t>If</a:t>
                      </a:r>
                    </a:p>
                    <a:p>
                      <a:pPr algn="just"/>
                      <a:r>
                        <a:rPr lang="en-US" sz="1600" dirty="0"/>
                        <a:t>(</a:t>
                      </a:r>
                      <a:r>
                        <a:rPr lang="en-US" sz="1600" dirty="0" err="1"/>
                        <a:t>i</a:t>
                      </a:r>
                      <a:r>
                        <a:rPr lang="en-US" sz="1600" dirty="0"/>
                        <a:t>.) </a:t>
                      </a:r>
                      <a:r>
                        <a:rPr lang="en-US" sz="1600" b="1" dirty="0"/>
                        <a:t>a husband and wife are living in Goa, UT of Dadra and Nagar Haveli or UT of Daman and Diu and; </a:t>
                      </a:r>
                    </a:p>
                    <a:p>
                      <a:pPr algn="just"/>
                      <a:r>
                        <a:rPr lang="en-US" sz="1600" b="1" dirty="0"/>
                        <a:t>(ii) are governed by community of property system under the </a:t>
                      </a:r>
                      <a:r>
                        <a:rPr lang="en-US" sz="1600" b="1" dirty="0" err="1"/>
                        <a:t>Portugese</a:t>
                      </a:r>
                      <a:r>
                        <a:rPr lang="en-US" sz="1600" b="1" dirty="0"/>
                        <a:t> Civil Code of 1860, </a:t>
                      </a:r>
                    </a:p>
                    <a:p>
                      <a:pPr algn="just"/>
                      <a:endParaRPr lang="en-US" sz="1600" dirty="0"/>
                    </a:p>
                    <a:p>
                      <a:pPr algn="just"/>
                      <a:r>
                        <a:rPr lang="en-US" sz="1600" dirty="0"/>
                        <a:t>then their income </a:t>
                      </a:r>
                      <a:r>
                        <a:rPr lang="en-US" sz="1600" b="1" dirty="0"/>
                        <a:t>shall not be assessed together with the income of the community</a:t>
                      </a:r>
                      <a:endParaRPr lang="en-IN" sz="1600" b="1" dirty="0"/>
                    </a:p>
                  </a:txBody>
                  <a:tcPr/>
                </a:tc>
                <a:tc>
                  <a:txBody>
                    <a:bodyPr/>
                    <a:lstStyle/>
                    <a:p>
                      <a:pPr algn="just"/>
                      <a:r>
                        <a:rPr lang="en-US" sz="1600" dirty="0"/>
                        <a:t>10(a) </a:t>
                      </a:r>
                      <a:endParaRPr lang="en-IN" sz="1600" dirty="0"/>
                    </a:p>
                  </a:txBody>
                  <a:tcPr/>
                </a:tc>
                <a:tc>
                  <a:txBody>
                    <a:bodyPr/>
                    <a:lstStyle/>
                    <a:p>
                      <a:pPr algn="just"/>
                      <a:r>
                        <a:rPr lang="en-US" sz="1600" dirty="0"/>
                        <a:t>5A(1)</a:t>
                      </a:r>
                      <a:endParaRPr lang="en-IN" sz="1600" dirty="0"/>
                    </a:p>
                  </a:txBody>
                  <a:tcPr/>
                </a:tc>
                <a:tc>
                  <a:txBody>
                    <a:bodyPr/>
                    <a:lstStyle/>
                    <a:p>
                      <a:pPr algn="just"/>
                      <a:r>
                        <a:rPr lang="en-US" sz="1600" dirty="0"/>
                        <a:t>No change</a:t>
                      </a:r>
                      <a:endParaRPr lang="en-IN" sz="1600" dirty="0"/>
                    </a:p>
                  </a:txBody>
                  <a:tcPr/>
                </a:tc>
                <a:extLst>
                  <a:ext uri="{0D108BD9-81ED-4DB2-BD59-A6C34878D82A}">
                    <a16:rowId xmlns:a16="http://schemas.microsoft.com/office/drawing/2014/main" val="2125291822"/>
                  </a:ext>
                </a:extLst>
              </a:tr>
              <a:tr h="562202">
                <a:tc>
                  <a:txBody>
                    <a:bodyPr/>
                    <a:lstStyle/>
                    <a:p>
                      <a:pPr algn="just"/>
                      <a:r>
                        <a:rPr lang="en-US" sz="1600" b="1" dirty="0"/>
                        <a:t>Total income (other than salary) of both husband and wife shall be divided equally between them and would be offered to tax</a:t>
                      </a:r>
                      <a:endParaRPr lang="en-IN" sz="1600" b="1" dirty="0"/>
                    </a:p>
                  </a:txBody>
                  <a:tcPr/>
                </a:tc>
                <a:tc>
                  <a:txBody>
                    <a:bodyPr/>
                    <a:lstStyle/>
                    <a:p>
                      <a:pPr algn="just"/>
                      <a:r>
                        <a:rPr lang="en-US" sz="1600" dirty="0"/>
                        <a:t>10(b)</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5A(1)</a:t>
                      </a:r>
                      <a:endParaRPr lang="en-IN" sz="1600" dirty="0"/>
                    </a:p>
                    <a:p>
                      <a:pPr algn="just"/>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pPr algn="just"/>
                      <a:endParaRPr lang="en-IN" sz="1600" dirty="0"/>
                    </a:p>
                  </a:txBody>
                  <a:tcPr/>
                </a:tc>
                <a:extLst>
                  <a:ext uri="{0D108BD9-81ED-4DB2-BD59-A6C34878D82A}">
                    <a16:rowId xmlns:a16="http://schemas.microsoft.com/office/drawing/2014/main" val="4219867654"/>
                  </a:ext>
                </a:extLst>
              </a:tr>
              <a:tr h="798918">
                <a:tc>
                  <a:txBody>
                    <a:bodyPr/>
                    <a:lstStyle/>
                    <a:p>
                      <a:pPr algn="just"/>
                      <a:r>
                        <a:rPr lang="en-US" sz="1600" b="1" dirty="0"/>
                        <a:t>Income from salary of husband and wife shall be separately offered to tax </a:t>
                      </a:r>
                      <a:r>
                        <a:rPr lang="en-US" sz="1600" dirty="0"/>
                        <a:t>by them in their individual capacities and the same </a:t>
                      </a:r>
                      <a:r>
                        <a:rPr lang="en-US" sz="1600" b="1" dirty="0"/>
                        <a:t>shall not be divided equally</a:t>
                      </a:r>
                      <a:endParaRPr lang="en-IN" sz="1600" b="1" dirty="0"/>
                    </a:p>
                  </a:txBody>
                  <a:tcPr/>
                </a:tc>
                <a:tc>
                  <a:txBody>
                    <a:bodyPr/>
                    <a:lstStyle/>
                    <a:p>
                      <a:pPr algn="just"/>
                      <a:r>
                        <a:rPr lang="en-US" sz="1600" dirty="0"/>
                        <a:t>10(c)</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5A(1)</a:t>
                      </a:r>
                      <a:endParaRPr lang="en-IN" sz="1600" dirty="0"/>
                    </a:p>
                    <a:p>
                      <a:pPr algn="just"/>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No change</a:t>
                      </a:r>
                      <a:endParaRPr lang="en-IN" sz="1600" dirty="0"/>
                    </a:p>
                    <a:p>
                      <a:pPr algn="just"/>
                      <a:endParaRPr lang="en-IN" sz="1600" dirty="0"/>
                    </a:p>
                  </a:txBody>
                  <a:tcPr/>
                </a:tc>
                <a:extLst>
                  <a:ext uri="{0D108BD9-81ED-4DB2-BD59-A6C34878D82A}">
                    <a16:rowId xmlns:a16="http://schemas.microsoft.com/office/drawing/2014/main" val="384234385"/>
                  </a:ext>
                </a:extLst>
              </a:tr>
              <a:tr h="199000">
                <a:tc>
                  <a:txBody>
                    <a:bodyPr/>
                    <a:lstStyle/>
                    <a:p>
                      <a:pPr algn="just"/>
                      <a:r>
                        <a:rPr lang="en-US" sz="1600" b="1" dirty="0"/>
                        <a:t>Spouse who has actually earned the salary </a:t>
                      </a:r>
                      <a:r>
                        <a:rPr lang="en-US" sz="1600" dirty="0"/>
                        <a:t>shall add such salary to his/her total income</a:t>
                      </a:r>
                      <a:endParaRPr lang="en-IN" sz="1600" dirty="0"/>
                    </a:p>
                  </a:txBody>
                  <a:tcPr/>
                </a:tc>
                <a:tc>
                  <a:txBody>
                    <a:bodyPr/>
                    <a:lstStyle/>
                    <a:p>
                      <a:pPr algn="just"/>
                      <a:r>
                        <a:rPr lang="en-US" sz="1600" dirty="0"/>
                        <a:t>10(d)</a:t>
                      </a:r>
                      <a:endParaRPr lang="en-IN" sz="1600"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sz="1600" dirty="0"/>
                        <a:t>5A(2)</a:t>
                      </a:r>
                      <a:endParaRPr lang="en-IN" sz="1600" dirty="0"/>
                    </a:p>
                    <a:p>
                      <a:pPr algn="just"/>
                      <a:endParaRPr lang="en-IN" sz="1600" dirty="0"/>
                    </a:p>
                  </a:txBody>
                  <a:tcPr/>
                </a:tc>
                <a:tc>
                  <a:txBody>
                    <a:bodyPr/>
                    <a:lstStyle/>
                    <a:p>
                      <a:pPr algn="just"/>
                      <a:r>
                        <a:rPr lang="en-US" sz="1600" dirty="0"/>
                        <a:t>No change</a:t>
                      </a:r>
                      <a:endParaRPr lang="en-IN" sz="1600" dirty="0"/>
                    </a:p>
                  </a:txBody>
                  <a:tcPr/>
                </a:tc>
                <a:extLst>
                  <a:ext uri="{0D108BD9-81ED-4DB2-BD59-A6C34878D82A}">
                    <a16:rowId xmlns:a16="http://schemas.microsoft.com/office/drawing/2014/main" val="510560170"/>
                  </a:ext>
                </a:extLst>
              </a:tr>
            </a:tbl>
          </a:graphicData>
        </a:graphic>
      </p:graphicFrame>
      <p:sp>
        <p:nvSpPr>
          <p:cNvPr id="6" name="Slide Number Placeholder 5">
            <a:extLst>
              <a:ext uri="{FF2B5EF4-FFF2-40B4-BE49-F238E27FC236}">
                <a16:creationId xmlns:a16="http://schemas.microsoft.com/office/drawing/2014/main" id="{6C0C4D86-D4B8-4113-F9E8-9366CD8CA1D8}"/>
              </a:ext>
            </a:extLst>
          </p:cNvPr>
          <p:cNvSpPr>
            <a:spLocks noGrp="1"/>
          </p:cNvSpPr>
          <p:nvPr>
            <p:ph type="sldNum" sz="quarter" idx="12"/>
          </p:nvPr>
        </p:nvSpPr>
        <p:spPr/>
        <p:txBody>
          <a:bodyPr/>
          <a:lstStyle/>
          <a:p>
            <a:fld id="{D0E0D2EB-4276-4E08-97ED-2FDE45590B8F}" type="slidenum">
              <a:rPr lang="en-IN" smtClean="0"/>
              <a:t>22</a:t>
            </a:fld>
            <a:endParaRPr lang="en-IN"/>
          </a:p>
        </p:txBody>
      </p:sp>
    </p:spTree>
    <p:extLst>
      <p:ext uri="{BB962C8B-B14F-4D97-AF65-F5344CB8AC3E}">
        <p14:creationId xmlns:p14="http://schemas.microsoft.com/office/powerpoint/2010/main" val="712216875"/>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6E6EE0E-8A60-C2D5-6100-E39DF39D437A}"/>
              </a:ext>
            </a:extLst>
          </p:cNvPr>
          <p:cNvSpPr>
            <a:spLocks noGrp="1"/>
          </p:cNvSpPr>
          <p:nvPr>
            <p:ph type="title"/>
          </p:nvPr>
        </p:nvSpPr>
        <p:spPr/>
        <p:txBody>
          <a:bodyPr/>
          <a:lstStyle/>
          <a:p>
            <a:r>
              <a:rPr lang="en-US" dirty="0"/>
              <a:t>Thank you.</a:t>
            </a:r>
            <a:br>
              <a:rPr lang="en-US" dirty="0"/>
            </a:br>
            <a:endParaRPr lang="en-IN" dirty="0"/>
          </a:p>
        </p:txBody>
      </p:sp>
      <p:sp>
        <p:nvSpPr>
          <p:cNvPr id="3" name="Text Placeholder 2">
            <a:extLst>
              <a:ext uri="{FF2B5EF4-FFF2-40B4-BE49-F238E27FC236}">
                <a16:creationId xmlns:a16="http://schemas.microsoft.com/office/drawing/2014/main" id="{041CCA64-7E77-F032-856D-48B498BCEBB7}"/>
              </a:ext>
            </a:extLst>
          </p:cNvPr>
          <p:cNvSpPr>
            <a:spLocks noGrp="1"/>
          </p:cNvSpPr>
          <p:nvPr>
            <p:ph type="body" idx="1"/>
          </p:nvPr>
        </p:nvSpPr>
        <p:spPr>
          <a:xfrm>
            <a:off x="1154954" y="4551604"/>
            <a:ext cx="8825659" cy="1973374"/>
          </a:xfrm>
        </p:spPr>
        <p:txBody>
          <a:bodyPr>
            <a:noAutofit/>
          </a:bodyPr>
          <a:lstStyle/>
          <a:p>
            <a:r>
              <a:rPr lang="en-US" sz="1600" b="1" dirty="0"/>
              <a:t>CA. Chirayu Sodani</a:t>
            </a:r>
          </a:p>
          <a:p>
            <a:r>
              <a:rPr lang="en-US" sz="1600" b="1" dirty="0"/>
              <a:t>M/s Sodani &amp; Co.</a:t>
            </a:r>
          </a:p>
          <a:p>
            <a:r>
              <a:rPr lang="en-US" sz="1600" b="1" dirty="0"/>
              <a:t>Chartered Accountants</a:t>
            </a:r>
          </a:p>
          <a:p>
            <a:r>
              <a:rPr lang="en-US" sz="1600" b="1" dirty="0"/>
              <a:t>Email: </a:t>
            </a:r>
            <a:r>
              <a:rPr lang="en-US" sz="1600" b="1" dirty="0">
                <a:hlinkClick r:id="rId3"/>
              </a:rPr>
              <a:t>sodanichirayu@gmail.com</a:t>
            </a:r>
            <a:r>
              <a:rPr lang="en-US" sz="1600" b="1" dirty="0"/>
              <a:t> </a:t>
            </a:r>
          </a:p>
          <a:p>
            <a:r>
              <a:rPr lang="en-US" sz="1600" b="1" dirty="0"/>
              <a:t>Contact: +91 9406582326</a:t>
            </a:r>
            <a:endParaRPr lang="en-IN" sz="1600" b="1" dirty="0"/>
          </a:p>
        </p:txBody>
      </p:sp>
      <p:sp>
        <p:nvSpPr>
          <p:cNvPr id="4" name="Slide Number Placeholder 3">
            <a:extLst>
              <a:ext uri="{FF2B5EF4-FFF2-40B4-BE49-F238E27FC236}">
                <a16:creationId xmlns:a16="http://schemas.microsoft.com/office/drawing/2014/main" id="{8C75E1BB-3CA7-6339-1A4C-BDF40538CFE4}"/>
              </a:ext>
            </a:extLst>
          </p:cNvPr>
          <p:cNvSpPr>
            <a:spLocks noGrp="1"/>
          </p:cNvSpPr>
          <p:nvPr>
            <p:ph type="sldNum" sz="quarter" idx="12"/>
          </p:nvPr>
        </p:nvSpPr>
        <p:spPr/>
        <p:txBody>
          <a:bodyPr/>
          <a:lstStyle/>
          <a:p>
            <a:endParaRPr lang="en-IN" dirty="0"/>
          </a:p>
        </p:txBody>
      </p:sp>
    </p:spTree>
    <p:extLst>
      <p:ext uri="{BB962C8B-B14F-4D97-AF65-F5344CB8AC3E}">
        <p14:creationId xmlns:p14="http://schemas.microsoft.com/office/powerpoint/2010/main" val="20441519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4EF7A244-FE05-B831-AD6B-7CF7D987E65D}"/>
              </a:ext>
            </a:extLst>
          </p:cNvPr>
          <p:cNvSpPr>
            <a:spLocks noGrp="1"/>
          </p:cNvSpPr>
          <p:nvPr>
            <p:ph type="title"/>
          </p:nvPr>
        </p:nvSpPr>
        <p:spPr>
          <a:xfrm>
            <a:off x="101600" y="0"/>
            <a:ext cx="12090400" cy="533400"/>
          </a:xfrm>
        </p:spPr>
        <p:txBody>
          <a:bodyPr>
            <a:noAutofit/>
          </a:bodyPr>
          <a:lstStyle/>
          <a:p>
            <a:pPr algn="ctr"/>
            <a:br>
              <a:rPr lang="en-US" sz="2800" b="1" dirty="0"/>
            </a:br>
            <a:r>
              <a:rPr lang="en-US" sz="2800" b="1" dirty="0"/>
              <a:t>Section 3 ITA 2025 Vs. Section 3 ITA 1961- </a:t>
            </a:r>
            <a:br>
              <a:rPr lang="en-US" sz="2800" b="1" dirty="0"/>
            </a:br>
            <a:r>
              <a:rPr lang="en-US" sz="2800" b="1" dirty="0"/>
              <a:t>Tax year/Previous year</a:t>
            </a:r>
            <a:endParaRPr lang="en-IN" sz="2800" b="1" dirty="0"/>
          </a:p>
        </p:txBody>
      </p:sp>
      <p:graphicFrame>
        <p:nvGraphicFramePr>
          <p:cNvPr id="4" name="Content Placeholder 3">
            <a:extLst>
              <a:ext uri="{FF2B5EF4-FFF2-40B4-BE49-F238E27FC236}">
                <a16:creationId xmlns:a16="http://schemas.microsoft.com/office/drawing/2014/main" id="{DDBBE8CC-9CED-9C78-DF51-94B080700D8E}"/>
              </a:ext>
            </a:extLst>
          </p:cNvPr>
          <p:cNvGraphicFramePr>
            <a:graphicFrameLocks noGrp="1"/>
          </p:cNvGraphicFramePr>
          <p:nvPr>
            <p:ph idx="1"/>
            <p:extLst>
              <p:ext uri="{D42A27DB-BD31-4B8C-83A1-F6EECF244321}">
                <p14:modId xmlns:p14="http://schemas.microsoft.com/office/powerpoint/2010/main" val="263346604"/>
              </p:ext>
            </p:extLst>
          </p:nvPr>
        </p:nvGraphicFramePr>
        <p:xfrm>
          <a:off x="244782" y="1514405"/>
          <a:ext cx="11702436" cy="5181600"/>
        </p:xfrm>
        <a:graphic>
          <a:graphicData uri="http://schemas.openxmlformats.org/drawingml/2006/table">
            <a:tbl>
              <a:tblPr firstRow="1" bandRow="1">
                <a:tableStyleId>{5C22544A-7EE6-4342-B048-85BDC9FD1C3A}</a:tableStyleId>
              </a:tblPr>
              <a:tblGrid>
                <a:gridCol w="2622596">
                  <a:extLst>
                    <a:ext uri="{9D8B030D-6E8A-4147-A177-3AD203B41FA5}">
                      <a16:colId xmlns:a16="http://schemas.microsoft.com/office/drawing/2014/main" val="818105717"/>
                    </a:ext>
                  </a:extLst>
                </a:gridCol>
                <a:gridCol w="1219200">
                  <a:extLst>
                    <a:ext uri="{9D8B030D-6E8A-4147-A177-3AD203B41FA5}">
                      <a16:colId xmlns:a16="http://schemas.microsoft.com/office/drawing/2014/main" val="1452394861"/>
                    </a:ext>
                  </a:extLst>
                </a:gridCol>
                <a:gridCol w="1162755">
                  <a:extLst>
                    <a:ext uri="{9D8B030D-6E8A-4147-A177-3AD203B41FA5}">
                      <a16:colId xmlns:a16="http://schemas.microsoft.com/office/drawing/2014/main" val="2945665946"/>
                    </a:ext>
                  </a:extLst>
                </a:gridCol>
                <a:gridCol w="6697885">
                  <a:extLst>
                    <a:ext uri="{9D8B030D-6E8A-4147-A177-3AD203B41FA5}">
                      <a16:colId xmlns:a16="http://schemas.microsoft.com/office/drawing/2014/main" val="1497388332"/>
                    </a:ext>
                  </a:extLst>
                </a:gridCol>
              </a:tblGrid>
              <a:tr h="453635">
                <a:tc>
                  <a:txBody>
                    <a:bodyPr/>
                    <a:lstStyle/>
                    <a:p>
                      <a:r>
                        <a:rPr lang="en-US" sz="1400" dirty="0"/>
                        <a:t>Theme of Sub-section</a:t>
                      </a:r>
                      <a:endParaRPr lang="en-IN" sz="1400" dirty="0"/>
                    </a:p>
                  </a:txBody>
                  <a:tcPr/>
                </a:tc>
                <a:tc>
                  <a:txBody>
                    <a:bodyPr/>
                    <a:lstStyle/>
                    <a:p>
                      <a:r>
                        <a:rPr lang="en-US" sz="1400" dirty="0"/>
                        <a:t>Section of ITA 2025</a:t>
                      </a:r>
                      <a:endParaRPr lang="en-IN" sz="1400" dirty="0"/>
                    </a:p>
                  </a:txBody>
                  <a:tcPr/>
                </a:tc>
                <a:tc>
                  <a:txBody>
                    <a:bodyPr/>
                    <a:lstStyle/>
                    <a:p>
                      <a:r>
                        <a:rPr lang="en-US" sz="1400" dirty="0"/>
                        <a:t>Section of ITA 1961</a:t>
                      </a:r>
                      <a:endParaRPr lang="en-IN" sz="1400" dirty="0"/>
                    </a:p>
                  </a:txBody>
                  <a:tcPr/>
                </a:tc>
                <a:tc>
                  <a:txBody>
                    <a:bodyPr/>
                    <a:lstStyle/>
                    <a:p>
                      <a:r>
                        <a:rPr lang="en-US" sz="1400" dirty="0"/>
                        <a:t>Changes</a:t>
                      </a:r>
                      <a:endParaRPr lang="en-IN" sz="1400" dirty="0"/>
                    </a:p>
                  </a:txBody>
                  <a:tcPr/>
                </a:tc>
                <a:extLst>
                  <a:ext uri="{0D108BD9-81ED-4DB2-BD59-A6C34878D82A}">
                    <a16:rowId xmlns:a16="http://schemas.microsoft.com/office/drawing/2014/main" val="3872056342"/>
                  </a:ext>
                </a:extLst>
              </a:tr>
              <a:tr h="2362451">
                <a:tc>
                  <a:txBody>
                    <a:bodyPr/>
                    <a:lstStyle/>
                    <a:p>
                      <a:pPr algn="just"/>
                      <a:r>
                        <a:rPr lang="en-US" sz="1400" b="1" dirty="0"/>
                        <a:t>Tax year </a:t>
                      </a:r>
                      <a:r>
                        <a:rPr lang="en-US" sz="1400" dirty="0"/>
                        <a:t>refers to period of </a:t>
                      </a:r>
                      <a:r>
                        <a:rPr lang="en-US" sz="1400" b="1" dirty="0"/>
                        <a:t>12 months of a financial year </a:t>
                      </a:r>
                      <a:r>
                        <a:rPr lang="en-US" sz="1400" dirty="0"/>
                        <a:t>commencing from 1</a:t>
                      </a:r>
                      <a:r>
                        <a:rPr lang="en-US" sz="1400" baseline="30000" dirty="0"/>
                        <a:t>st</a:t>
                      </a:r>
                      <a:r>
                        <a:rPr lang="en-US" sz="1400" dirty="0"/>
                        <a:t> day of April </a:t>
                      </a:r>
                    </a:p>
                  </a:txBody>
                  <a:tcPr/>
                </a:tc>
                <a:tc>
                  <a:txBody>
                    <a:bodyPr/>
                    <a:lstStyle/>
                    <a:p>
                      <a:pPr algn="just"/>
                      <a:r>
                        <a:rPr lang="en-US" sz="1400" dirty="0"/>
                        <a:t>3(1)</a:t>
                      </a:r>
                      <a:endParaRPr lang="en-IN" sz="1400" dirty="0"/>
                    </a:p>
                  </a:txBody>
                  <a:tcPr/>
                </a:tc>
                <a:tc>
                  <a:txBody>
                    <a:bodyPr/>
                    <a:lstStyle/>
                    <a:p>
                      <a:pPr algn="just"/>
                      <a:r>
                        <a:rPr lang="en-US" sz="1400" dirty="0"/>
                        <a:t>3</a:t>
                      </a:r>
                      <a:endParaRPr lang="en-IN" sz="1400" dirty="0"/>
                    </a:p>
                  </a:txBody>
                  <a:tcPr/>
                </a:tc>
                <a:tc>
                  <a:txBody>
                    <a:bodyPr/>
                    <a:lstStyle/>
                    <a:p>
                      <a:pPr algn="just"/>
                      <a:r>
                        <a:rPr lang="en-US" sz="1400" dirty="0"/>
                        <a:t>The definition of year has completely undergone a sea change. Earlier, </a:t>
                      </a:r>
                      <a:r>
                        <a:rPr lang="en-US" sz="1400" b="1" dirty="0"/>
                        <a:t>previous year was to be construed from the definition of assessment year  u/s 2(9) of ITA 1961. Asst. year refers to period of 12 months commencing on 1</a:t>
                      </a:r>
                      <a:r>
                        <a:rPr lang="en-US" sz="1400" b="1" baseline="30000" dirty="0"/>
                        <a:t>st</a:t>
                      </a:r>
                      <a:r>
                        <a:rPr lang="en-US" sz="1400" b="1" dirty="0"/>
                        <a:t> day of April of every year.</a:t>
                      </a:r>
                    </a:p>
                    <a:p>
                      <a:pPr algn="just"/>
                      <a:endParaRPr lang="en-US" sz="1400" dirty="0"/>
                    </a:p>
                    <a:p>
                      <a:pPr algn="just"/>
                      <a:r>
                        <a:rPr lang="en-US" sz="1400" dirty="0"/>
                        <a:t>In the current definition of tax year, the </a:t>
                      </a:r>
                      <a:r>
                        <a:rPr lang="en-US" sz="1400" b="1" dirty="0"/>
                        <a:t>definition has been made more simplistic by referring the same to be a financial year starting from 1</a:t>
                      </a:r>
                      <a:r>
                        <a:rPr lang="en-US" sz="1400" b="1" baseline="30000" dirty="0"/>
                        <a:t>st</a:t>
                      </a:r>
                      <a:r>
                        <a:rPr lang="en-US" sz="1400" b="1" dirty="0"/>
                        <a:t> April of a year.</a:t>
                      </a:r>
                    </a:p>
                    <a:p>
                      <a:pPr algn="just"/>
                      <a:endParaRPr lang="en-US" sz="1400" dirty="0"/>
                    </a:p>
                    <a:p>
                      <a:pPr algn="just"/>
                      <a:r>
                        <a:rPr lang="en-US" sz="1400" b="1" dirty="0"/>
                        <a:t>What is Financial year ?</a:t>
                      </a:r>
                    </a:p>
                    <a:p>
                      <a:pPr algn="just"/>
                      <a:r>
                        <a:rPr lang="en-US" sz="1400" b="0" dirty="0"/>
                        <a:t>It is nowhere defined under the ITA 1961 or the ITA 2025. It is defined u/s  3(21) of General Clauses Act, 1897 </a:t>
                      </a:r>
                      <a:r>
                        <a:rPr lang="en-US" sz="1400" dirty="0"/>
                        <a:t> </a:t>
                      </a:r>
                      <a:endParaRPr lang="en-IN" sz="1400" dirty="0"/>
                    </a:p>
                  </a:txBody>
                  <a:tcPr/>
                </a:tc>
                <a:extLst>
                  <a:ext uri="{0D108BD9-81ED-4DB2-BD59-A6C34878D82A}">
                    <a16:rowId xmlns:a16="http://schemas.microsoft.com/office/drawing/2014/main" val="1648752824"/>
                  </a:ext>
                </a:extLst>
              </a:tr>
              <a:tr h="1655924">
                <a:tc>
                  <a:txBody>
                    <a:bodyPr/>
                    <a:lstStyle/>
                    <a:p>
                      <a:pPr algn="just"/>
                      <a:r>
                        <a:rPr lang="en-US" sz="1400" dirty="0"/>
                        <a:t>Tax year for newly incorporated entities and cases of new source of income- </a:t>
                      </a:r>
                      <a:r>
                        <a:rPr lang="en-US" sz="1400" b="1" dirty="0"/>
                        <a:t>beginning of tax year to be construed from the date of incorporation and date of new source coming into existence, respectively </a:t>
                      </a:r>
                      <a:endParaRPr lang="en-IN" sz="1400" b="1" dirty="0"/>
                    </a:p>
                  </a:txBody>
                  <a:tcPr/>
                </a:tc>
                <a:tc>
                  <a:txBody>
                    <a:bodyPr/>
                    <a:lstStyle/>
                    <a:p>
                      <a:pPr algn="just"/>
                      <a:r>
                        <a:rPr lang="en-US" sz="1400" dirty="0"/>
                        <a:t>3(2)</a:t>
                      </a:r>
                      <a:endParaRPr lang="en-IN" sz="1400" dirty="0"/>
                    </a:p>
                  </a:txBody>
                  <a:tcPr/>
                </a:tc>
                <a:tc>
                  <a:txBody>
                    <a:bodyPr/>
                    <a:lstStyle/>
                    <a:p>
                      <a:pPr algn="just"/>
                      <a:r>
                        <a:rPr lang="en-US" sz="1400" dirty="0"/>
                        <a:t>3</a:t>
                      </a:r>
                      <a:endParaRPr lang="en-IN" sz="1400" dirty="0"/>
                    </a:p>
                  </a:txBody>
                  <a:tcPr/>
                </a:tc>
                <a:tc>
                  <a:txBody>
                    <a:bodyPr/>
                    <a:lstStyle/>
                    <a:p>
                      <a:pPr algn="just"/>
                      <a:r>
                        <a:rPr lang="en-US" sz="1400" dirty="0"/>
                        <a:t>No major change except for reference to year</a:t>
                      </a:r>
                      <a:endParaRPr lang="en-IN" sz="1400" dirty="0"/>
                    </a:p>
                  </a:txBody>
                  <a:tcPr/>
                </a:tc>
                <a:extLst>
                  <a:ext uri="{0D108BD9-81ED-4DB2-BD59-A6C34878D82A}">
                    <a16:rowId xmlns:a16="http://schemas.microsoft.com/office/drawing/2014/main" val="775247884"/>
                  </a:ext>
                </a:extLst>
              </a:tr>
            </a:tbl>
          </a:graphicData>
        </a:graphic>
      </p:graphicFrame>
      <p:sp>
        <p:nvSpPr>
          <p:cNvPr id="3" name="Slide Number Placeholder 2">
            <a:extLst>
              <a:ext uri="{FF2B5EF4-FFF2-40B4-BE49-F238E27FC236}">
                <a16:creationId xmlns:a16="http://schemas.microsoft.com/office/drawing/2014/main" id="{909FCB9C-688D-5418-CE41-9878B7D7576F}"/>
              </a:ext>
            </a:extLst>
          </p:cNvPr>
          <p:cNvSpPr>
            <a:spLocks noGrp="1"/>
          </p:cNvSpPr>
          <p:nvPr>
            <p:ph type="sldNum" sz="quarter" idx="12"/>
          </p:nvPr>
        </p:nvSpPr>
        <p:spPr/>
        <p:txBody>
          <a:bodyPr/>
          <a:lstStyle/>
          <a:p>
            <a:fld id="{D0E0D2EB-4276-4E08-97ED-2FDE45590B8F}" type="slidenum">
              <a:rPr lang="en-IN" smtClean="0"/>
              <a:t>3</a:t>
            </a:fld>
            <a:endParaRPr lang="en-IN"/>
          </a:p>
        </p:txBody>
      </p:sp>
    </p:spTree>
    <p:extLst>
      <p:ext uri="{BB962C8B-B14F-4D97-AF65-F5344CB8AC3E}">
        <p14:creationId xmlns:p14="http://schemas.microsoft.com/office/powerpoint/2010/main" val="175217155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039DD2AE-EAC5-9B21-34E9-43C7B5305224}"/>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30D87694-E68E-3CE6-6776-4C1E7F551E1F}"/>
              </a:ext>
            </a:extLst>
          </p:cNvPr>
          <p:cNvSpPr>
            <a:spLocks noGrp="1"/>
          </p:cNvSpPr>
          <p:nvPr>
            <p:ph type="title"/>
          </p:nvPr>
        </p:nvSpPr>
        <p:spPr>
          <a:xfrm>
            <a:off x="1270000" y="237066"/>
            <a:ext cx="10322560" cy="657014"/>
          </a:xfrm>
        </p:spPr>
        <p:txBody>
          <a:bodyPr>
            <a:normAutofit fontScale="90000"/>
          </a:bodyPr>
          <a:lstStyle/>
          <a:p>
            <a:pPr algn="ctr"/>
            <a:r>
              <a:rPr lang="en-US" sz="2800" b="1" dirty="0"/>
              <a:t>Section 3 ITA 2025 Vs. Section 3 ITA 1961- </a:t>
            </a:r>
            <a:br>
              <a:rPr lang="en-US" sz="2800" b="1" dirty="0"/>
            </a:br>
            <a:r>
              <a:rPr lang="en-US" sz="2800" b="1" dirty="0"/>
              <a:t>Tax year/Previous year</a:t>
            </a:r>
            <a:endParaRPr lang="en-IN" sz="2800" b="1" dirty="0"/>
          </a:p>
        </p:txBody>
      </p:sp>
      <p:sp>
        <p:nvSpPr>
          <p:cNvPr id="3" name="Content Placeholder 2">
            <a:extLst>
              <a:ext uri="{FF2B5EF4-FFF2-40B4-BE49-F238E27FC236}">
                <a16:creationId xmlns:a16="http://schemas.microsoft.com/office/drawing/2014/main" id="{E9248046-803E-F161-7426-EF2A145C78F9}"/>
              </a:ext>
            </a:extLst>
          </p:cNvPr>
          <p:cNvSpPr>
            <a:spLocks noGrp="1"/>
          </p:cNvSpPr>
          <p:nvPr>
            <p:ph idx="1"/>
          </p:nvPr>
        </p:nvSpPr>
        <p:spPr>
          <a:xfrm>
            <a:off x="294640" y="794173"/>
            <a:ext cx="11602720" cy="5269653"/>
          </a:xfrm>
        </p:spPr>
        <p:txBody>
          <a:bodyPr>
            <a:noAutofit/>
          </a:bodyPr>
          <a:lstStyle/>
          <a:p>
            <a:endParaRPr lang="en-US" sz="1400" dirty="0"/>
          </a:p>
          <a:p>
            <a:pPr marL="0" indent="0" algn="just">
              <a:buNone/>
            </a:pPr>
            <a:r>
              <a:rPr lang="en-US" sz="1400" dirty="0"/>
              <a:t>Key issues to consider going forward-</a:t>
            </a:r>
          </a:p>
          <a:p>
            <a:pPr algn="just">
              <a:buFont typeface="Arial" panose="020B0604020202020204" pitchFamily="34" charset="0"/>
              <a:buChar char="•"/>
            </a:pPr>
            <a:r>
              <a:rPr lang="en-US" sz="1400" dirty="0"/>
              <a:t>The concept of </a:t>
            </a:r>
            <a:r>
              <a:rPr lang="en-US" sz="1400" b="1" dirty="0"/>
              <a:t>“previous year” and “assessment year” has been done away with. However, it will still have relevance for ongoing assessments, reassessments, search, seizure, survey, etc. </a:t>
            </a:r>
            <a:r>
              <a:rPr lang="en-US" sz="1400" dirty="0"/>
              <a:t>wherein </a:t>
            </a:r>
            <a:r>
              <a:rPr lang="en-US" sz="1400" b="1" dirty="0"/>
              <a:t>notices, responses, orders shall still be issued and dealt with the concept of assessment year. </a:t>
            </a:r>
            <a:r>
              <a:rPr lang="en-US" sz="1400" dirty="0"/>
              <a:t>(</a:t>
            </a:r>
            <a:r>
              <a:rPr lang="en-US" sz="1400" b="1" dirty="0"/>
              <a:t>Section 536 of ITA 2025 </a:t>
            </a:r>
            <a:r>
              <a:rPr lang="en-US" sz="1400" dirty="0"/>
              <a:t>– Savings and Repeal would deal with this issue)</a:t>
            </a:r>
          </a:p>
          <a:p>
            <a:pPr algn="just">
              <a:buFont typeface="Arial" panose="020B0604020202020204" pitchFamily="34" charset="0"/>
              <a:buChar char="•"/>
            </a:pPr>
            <a:r>
              <a:rPr lang="en-US" sz="1400" dirty="0"/>
              <a:t>Assessment of income would also be done in context of total income of a tax year.</a:t>
            </a:r>
          </a:p>
          <a:p>
            <a:pPr algn="just">
              <a:buFont typeface="Arial" panose="020B0604020202020204" pitchFamily="34" charset="0"/>
              <a:buChar char="•"/>
            </a:pPr>
            <a:r>
              <a:rPr lang="en-US" sz="1400" b="1" dirty="0"/>
              <a:t>Financial year and tax year are two different concepts</a:t>
            </a:r>
            <a:r>
              <a:rPr lang="en-US" sz="1400" dirty="0"/>
              <a:t>. Financial year is a period of 12 months starting from 1</a:t>
            </a:r>
            <a:r>
              <a:rPr lang="en-US" sz="1400" baseline="30000" dirty="0"/>
              <a:t>st</a:t>
            </a:r>
            <a:r>
              <a:rPr lang="en-US" sz="1400" dirty="0"/>
              <a:t> day of April of a year and ending on 31</a:t>
            </a:r>
            <a:r>
              <a:rPr lang="en-US" sz="1400" baseline="30000" dirty="0"/>
              <a:t>st</a:t>
            </a:r>
            <a:r>
              <a:rPr lang="en-US" sz="1400" dirty="0"/>
              <a:t> day of March of the subsequent year. However, a tax period need not necessarily be of 12 months in cases of newly set up business/profession or new income sources coming into existence after 1</a:t>
            </a:r>
            <a:r>
              <a:rPr lang="en-US" sz="1400" baseline="30000" dirty="0"/>
              <a:t>st</a:t>
            </a:r>
            <a:r>
              <a:rPr lang="en-US" sz="1400" dirty="0"/>
              <a:t> day of April of such year.</a:t>
            </a:r>
          </a:p>
          <a:p>
            <a:pPr>
              <a:buFont typeface="Arial" panose="020B0604020202020204" pitchFamily="34" charset="0"/>
              <a:buChar char="•"/>
            </a:pPr>
            <a:r>
              <a:rPr lang="en-US" sz="1400" dirty="0"/>
              <a:t>Currently, </a:t>
            </a:r>
            <a:r>
              <a:rPr lang="en-US" sz="1400" b="1" dirty="0"/>
              <a:t>practical difficulties may arise while dealing with the provisions of Black Money (Undisclosed Foreign Income and Assets) and Imposition of Tax Act, 2015 (“BMA</a:t>
            </a:r>
            <a:r>
              <a:rPr lang="en-US" sz="1400" b="1" dirty="0">
                <a:sym typeface="Wingdings" panose="05000000000000000000" pitchFamily="2" charset="2"/>
              </a:rPr>
              <a:t>”) </a:t>
            </a:r>
            <a:r>
              <a:rPr lang="en-US" sz="1400" dirty="0">
                <a:sym typeface="Wingdings" panose="05000000000000000000" pitchFamily="2" charset="2"/>
              </a:rPr>
              <a:t>where still the following concepts remain relevant since no amendments have been brought to the BMA in relation to referencing to ITA 1961-</a:t>
            </a:r>
          </a:p>
          <a:p>
            <a:pPr lvl="1">
              <a:buFont typeface="Arial" panose="020B0604020202020204" pitchFamily="34" charset="0"/>
              <a:buChar char="•"/>
            </a:pPr>
            <a:r>
              <a:rPr lang="en-US" sz="1400" dirty="0">
                <a:sym typeface="Wingdings" panose="05000000000000000000" pitchFamily="2" charset="2"/>
              </a:rPr>
              <a:t>Concept of </a:t>
            </a:r>
            <a:r>
              <a:rPr lang="en-US" sz="1400" b="1" dirty="0">
                <a:sym typeface="Wingdings" panose="05000000000000000000" pitchFamily="2" charset="2"/>
              </a:rPr>
              <a:t>assessment year and previous year</a:t>
            </a:r>
          </a:p>
          <a:p>
            <a:pPr lvl="1">
              <a:buFont typeface="Arial" panose="020B0604020202020204" pitchFamily="34" charset="0"/>
              <a:buChar char="•"/>
            </a:pPr>
            <a:r>
              <a:rPr lang="en-US" sz="1400" dirty="0">
                <a:sym typeface="Wingdings" panose="05000000000000000000" pitchFamily="2" charset="2"/>
              </a:rPr>
              <a:t>Return filing under </a:t>
            </a:r>
            <a:r>
              <a:rPr lang="en-US" sz="1400" b="1" dirty="0">
                <a:sym typeface="Wingdings" panose="05000000000000000000" pitchFamily="2" charset="2"/>
              </a:rPr>
              <a:t>Section 139(1), 139(4) and 139(5) of ITA 1961</a:t>
            </a:r>
          </a:p>
          <a:p>
            <a:pPr lvl="1">
              <a:buFont typeface="Arial" panose="020B0604020202020204" pitchFamily="34" charset="0"/>
              <a:buChar char="•"/>
            </a:pPr>
            <a:r>
              <a:rPr lang="en-US" sz="1400" dirty="0">
                <a:sym typeface="Wingdings" panose="05000000000000000000" pitchFamily="2" charset="2"/>
              </a:rPr>
              <a:t>Charging of </a:t>
            </a:r>
            <a:r>
              <a:rPr lang="en-US" sz="1400" b="1" dirty="0">
                <a:sym typeface="Wingdings" panose="05000000000000000000" pitchFamily="2" charset="2"/>
              </a:rPr>
              <a:t>interest under Section 234A, 234B and 234C of ITA 1961 and more…</a:t>
            </a:r>
          </a:p>
          <a:p>
            <a:pPr marL="358775" lvl="1">
              <a:buFont typeface="Arial" panose="020B0604020202020204" pitchFamily="34" charset="0"/>
              <a:buChar char="•"/>
            </a:pPr>
            <a:r>
              <a:rPr lang="en-US" sz="1400" dirty="0"/>
              <a:t>Similarly practical difficulties may arise for ongoing cases under </a:t>
            </a:r>
            <a:r>
              <a:rPr lang="en-US" sz="1400" b="1" dirty="0"/>
              <a:t>Prohibition of Benami Property Transactions Act, 1988 and Wealth-tax Act, 1957.</a:t>
            </a:r>
          </a:p>
          <a:p>
            <a:pPr marL="358775" lvl="1">
              <a:buFont typeface="Arial" panose="020B0604020202020204" pitchFamily="34" charset="0"/>
              <a:buChar char="•"/>
            </a:pPr>
            <a:r>
              <a:rPr lang="en-US" sz="1400" dirty="0">
                <a:sym typeface="Wingdings" panose="05000000000000000000" pitchFamily="2" charset="2"/>
              </a:rPr>
              <a:t>Hopefully, this issue shall be resolved in an upcoming budget.</a:t>
            </a:r>
          </a:p>
          <a:p>
            <a:pPr marL="457200" lvl="1" indent="0">
              <a:buNone/>
            </a:pPr>
            <a:endParaRPr lang="en-US" sz="1400" dirty="0"/>
          </a:p>
          <a:p>
            <a:pPr>
              <a:buFont typeface="Arial" panose="020B0604020202020204" pitchFamily="34" charset="0"/>
              <a:buChar char="•"/>
            </a:pPr>
            <a:endParaRPr lang="en-IN" sz="1400" dirty="0"/>
          </a:p>
        </p:txBody>
      </p:sp>
      <p:sp>
        <p:nvSpPr>
          <p:cNvPr id="4" name="Slide Number Placeholder 3">
            <a:extLst>
              <a:ext uri="{FF2B5EF4-FFF2-40B4-BE49-F238E27FC236}">
                <a16:creationId xmlns:a16="http://schemas.microsoft.com/office/drawing/2014/main" id="{E86FCA4E-B266-A491-5DC6-BAF4F6DF9CBF}"/>
              </a:ext>
            </a:extLst>
          </p:cNvPr>
          <p:cNvSpPr>
            <a:spLocks noGrp="1"/>
          </p:cNvSpPr>
          <p:nvPr>
            <p:ph type="sldNum" sz="quarter" idx="12"/>
          </p:nvPr>
        </p:nvSpPr>
        <p:spPr/>
        <p:txBody>
          <a:bodyPr/>
          <a:lstStyle/>
          <a:p>
            <a:fld id="{D0E0D2EB-4276-4E08-97ED-2FDE45590B8F}" type="slidenum">
              <a:rPr lang="en-IN" smtClean="0"/>
              <a:t>4</a:t>
            </a:fld>
            <a:endParaRPr lang="en-IN"/>
          </a:p>
        </p:txBody>
      </p:sp>
    </p:spTree>
    <p:extLst>
      <p:ext uri="{BB962C8B-B14F-4D97-AF65-F5344CB8AC3E}">
        <p14:creationId xmlns:p14="http://schemas.microsoft.com/office/powerpoint/2010/main" val="2227577911"/>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21B8E16B-BCAA-90D1-54AD-1851D43DFD39}"/>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1C7AD0E3-49C4-E8E7-1284-50F018015EAC}"/>
              </a:ext>
            </a:extLst>
          </p:cNvPr>
          <p:cNvSpPr>
            <a:spLocks noGrp="1"/>
          </p:cNvSpPr>
          <p:nvPr>
            <p:ph type="title"/>
          </p:nvPr>
        </p:nvSpPr>
        <p:spPr>
          <a:xfrm>
            <a:off x="101600" y="0"/>
            <a:ext cx="12090400" cy="533400"/>
          </a:xfrm>
        </p:spPr>
        <p:txBody>
          <a:bodyPr>
            <a:noAutofit/>
          </a:bodyPr>
          <a:lstStyle/>
          <a:p>
            <a:pPr algn="ctr"/>
            <a:br>
              <a:rPr lang="en-US" sz="2800" b="1" dirty="0"/>
            </a:br>
            <a:r>
              <a:rPr lang="en-US" sz="2800" b="1" dirty="0"/>
              <a:t>Section 4 ITA 2025 Vs. Section 4 ITA 1961- </a:t>
            </a:r>
            <a:br>
              <a:rPr lang="en-US" sz="2800" b="1" dirty="0"/>
            </a:br>
            <a:r>
              <a:rPr lang="en-US" sz="2800" b="1" dirty="0"/>
              <a:t>Charge of Income tax</a:t>
            </a:r>
            <a:endParaRPr lang="en-IN" sz="2800" b="1" dirty="0"/>
          </a:p>
        </p:txBody>
      </p:sp>
      <p:graphicFrame>
        <p:nvGraphicFramePr>
          <p:cNvPr id="4" name="Content Placeholder 3">
            <a:extLst>
              <a:ext uri="{FF2B5EF4-FFF2-40B4-BE49-F238E27FC236}">
                <a16:creationId xmlns:a16="http://schemas.microsoft.com/office/drawing/2014/main" id="{C0FCF868-8F01-F285-A19C-516EEB4CE362}"/>
              </a:ext>
            </a:extLst>
          </p:cNvPr>
          <p:cNvGraphicFramePr>
            <a:graphicFrameLocks noGrp="1"/>
          </p:cNvGraphicFramePr>
          <p:nvPr>
            <p:ph idx="1"/>
            <p:extLst>
              <p:ext uri="{D42A27DB-BD31-4B8C-83A1-F6EECF244321}">
                <p14:modId xmlns:p14="http://schemas.microsoft.com/office/powerpoint/2010/main" val="1825174776"/>
              </p:ext>
            </p:extLst>
          </p:nvPr>
        </p:nvGraphicFramePr>
        <p:xfrm>
          <a:off x="244782" y="1359145"/>
          <a:ext cx="11702436" cy="5381122"/>
        </p:xfrm>
        <a:graphic>
          <a:graphicData uri="http://schemas.openxmlformats.org/drawingml/2006/table">
            <a:tbl>
              <a:tblPr firstRow="1" bandRow="1">
                <a:tableStyleId>{5C22544A-7EE6-4342-B048-85BDC9FD1C3A}</a:tableStyleId>
              </a:tblPr>
              <a:tblGrid>
                <a:gridCol w="2925610">
                  <a:extLst>
                    <a:ext uri="{9D8B030D-6E8A-4147-A177-3AD203B41FA5}">
                      <a16:colId xmlns:a16="http://schemas.microsoft.com/office/drawing/2014/main" val="818105717"/>
                    </a:ext>
                  </a:extLst>
                </a:gridCol>
                <a:gridCol w="1311766">
                  <a:extLst>
                    <a:ext uri="{9D8B030D-6E8A-4147-A177-3AD203B41FA5}">
                      <a16:colId xmlns:a16="http://schemas.microsoft.com/office/drawing/2014/main" val="1452394861"/>
                    </a:ext>
                  </a:extLst>
                </a:gridCol>
                <a:gridCol w="1441122">
                  <a:extLst>
                    <a:ext uri="{9D8B030D-6E8A-4147-A177-3AD203B41FA5}">
                      <a16:colId xmlns:a16="http://schemas.microsoft.com/office/drawing/2014/main" val="2945665946"/>
                    </a:ext>
                  </a:extLst>
                </a:gridCol>
                <a:gridCol w="6023938">
                  <a:extLst>
                    <a:ext uri="{9D8B030D-6E8A-4147-A177-3AD203B41FA5}">
                      <a16:colId xmlns:a16="http://schemas.microsoft.com/office/drawing/2014/main" val="1497388332"/>
                    </a:ext>
                  </a:extLst>
                </a:gridCol>
              </a:tblGrid>
              <a:tr h="626242">
                <a:tc>
                  <a:txBody>
                    <a:bodyPr/>
                    <a:lstStyle/>
                    <a:p>
                      <a:r>
                        <a:rPr lang="en-US" sz="1500" dirty="0"/>
                        <a:t>Theme of Sub-section</a:t>
                      </a:r>
                      <a:endParaRPr lang="en-IN" sz="1500" dirty="0"/>
                    </a:p>
                  </a:txBody>
                  <a:tcPr/>
                </a:tc>
                <a:tc>
                  <a:txBody>
                    <a:bodyPr/>
                    <a:lstStyle/>
                    <a:p>
                      <a:r>
                        <a:rPr lang="en-US" sz="1500" dirty="0"/>
                        <a:t>Section of ITA 2025</a:t>
                      </a:r>
                      <a:endParaRPr lang="en-IN" sz="1500" dirty="0"/>
                    </a:p>
                  </a:txBody>
                  <a:tcPr/>
                </a:tc>
                <a:tc>
                  <a:txBody>
                    <a:bodyPr/>
                    <a:lstStyle/>
                    <a:p>
                      <a:r>
                        <a:rPr lang="en-US" sz="1500" dirty="0"/>
                        <a:t>Section of ITA 1961</a:t>
                      </a:r>
                      <a:endParaRPr lang="en-IN" sz="1500" dirty="0"/>
                    </a:p>
                  </a:txBody>
                  <a:tcPr/>
                </a:tc>
                <a:tc>
                  <a:txBody>
                    <a:bodyPr/>
                    <a:lstStyle/>
                    <a:p>
                      <a:r>
                        <a:rPr lang="en-US" sz="1500" dirty="0"/>
                        <a:t>Changes</a:t>
                      </a:r>
                      <a:endParaRPr lang="en-IN" sz="1500" dirty="0"/>
                    </a:p>
                  </a:txBody>
                  <a:tcPr/>
                </a:tc>
                <a:extLst>
                  <a:ext uri="{0D108BD9-81ED-4DB2-BD59-A6C34878D82A}">
                    <a16:rowId xmlns:a16="http://schemas.microsoft.com/office/drawing/2014/main" val="3872056342"/>
                  </a:ext>
                </a:extLst>
              </a:tr>
              <a:tr h="1563237">
                <a:tc>
                  <a:txBody>
                    <a:bodyPr/>
                    <a:lstStyle/>
                    <a:p>
                      <a:pPr algn="just"/>
                      <a:r>
                        <a:rPr lang="en-US" sz="1500" dirty="0"/>
                        <a:t>Where any </a:t>
                      </a:r>
                      <a:r>
                        <a:rPr lang="en-US" sz="1500" b="1" dirty="0"/>
                        <a:t>Central Act enacts that Income tax shall be charged on the Total income of the Assessee for such tax year the same would be taxed based upon the rates </a:t>
                      </a:r>
                      <a:r>
                        <a:rPr lang="en-US" sz="1500" dirty="0"/>
                        <a:t>prescribed, including an additional income tax  for the said tax year</a:t>
                      </a:r>
                      <a:endParaRPr lang="en-IN" sz="1500" dirty="0"/>
                    </a:p>
                  </a:txBody>
                  <a:tcPr/>
                </a:tc>
                <a:tc>
                  <a:txBody>
                    <a:bodyPr/>
                    <a:lstStyle/>
                    <a:p>
                      <a:pPr algn="just"/>
                      <a:r>
                        <a:rPr lang="en-US" sz="1500" dirty="0"/>
                        <a:t>4(1), 4(2) and 4(3)</a:t>
                      </a:r>
                      <a:endParaRPr lang="en-IN" sz="1500" dirty="0"/>
                    </a:p>
                  </a:txBody>
                  <a:tcPr/>
                </a:tc>
                <a:tc>
                  <a:txBody>
                    <a:bodyPr/>
                    <a:lstStyle/>
                    <a:p>
                      <a:pPr algn="just"/>
                      <a:r>
                        <a:rPr lang="en-US" sz="1500" dirty="0"/>
                        <a:t>4(1)</a:t>
                      </a:r>
                      <a:endParaRPr lang="en-IN" sz="1500" dirty="0"/>
                    </a:p>
                  </a:txBody>
                  <a:tcPr/>
                </a:tc>
                <a:tc>
                  <a:txBody>
                    <a:bodyPr/>
                    <a:lstStyle/>
                    <a:p>
                      <a:pPr algn="just"/>
                      <a:r>
                        <a:rPr lang="en-US" sz="1500" dirty="0"/>
                        <a:t>No major change except for asst. year being replaced by tax year</a:t>
                      </a:r>
                      <a:endParaRPr lang="en-IN" sz="1500" dirty="0"/>
                    </a:p>
                  </a:txBody>
                  <a:tcPr/>
                </a:tc>
                <a:extLst>
                  <a:ext uri="{0D108BD9-81ED-4DB2-BD59-A6C34878D82A}">
                    <a16:rowId xmlns:a16="http://schemas.microsoft.com/office/drawing/2014/main" val="1648752824"/>
                  </a:ext>
                </a:extLst>
              </a:tr>
              <a:tr h="833120">
                <a:tc>
                  <a:txBody>
                    <a:bodyPr/>
                    <a:lstStyle/>
                    <a:p>
                      <a:pPr algn="just"/>
                      <a:r>
                        <a:rPr lang="en-US" sz="1500" dirty="0"/>
                        <a:t>Income </a:t>
                      </a:r>
                      <a:r>
                        <a:rPr lang="en-US" sz="1500" b="1" dirty="0"/>
                        <a:t>tax shall be charged on income for period other than tax year</a:t>
                      </a:r>
                      <a:endParaRPr lang="en-IN" sz="1500" b="1" dirty="0"/>
                    </a:p>
                  </a:txBody>
                  <a:tcPr/>
                </a:tc>
                <a:tc>
                  <a:txBody>
                    <a:bodyPr/>
                    <a:lstStyle/>
                    <a:p>
                      <a:pPr algn="just"/>
                      <a:r>
                        <a:rPr lang="en-US" sz="1500" dirty="0"/>
                        <a:t>4(4)</a:t>
                      </a:r>
                      <a:endParaRPr lang="en-IN" sz="1500" dirty="0"/>
                    </a:p>
                  </a:txBody>
                  <a:tcPr/>
                </a:tc>
                <a:tc>
                  <a:txBody>
                    <a:bodyPr/>
                    <a:lstStyle/>
                    <a:p>
                      <a:pPr algn="just"/>
                      <a:r>
                        <a:rPr lang="en-US" sz="1500" b="1" dirty="0"/>
                        <a:t>Explanation to Section 4</a:t>
                      </a:r>
                      <a:endParaRPr lang="en-IN" sz="1500" b="1" dirty="0"/>
                    </a:p>
                  </a:txBody>
                  <a:tcPr/>
                </a:tc>
                <a:tc>
                  <a:txBody>
                    <a:bodyPr/>
                    <a:lstStyle/>
                    <a:p>
                      <a:pPr algn="just"/>
                      <a:r>
                        <a:rPr lang="en-US" sz="1500" dirty="0"/>
                        <a:t>No change</a:t>
                      </a:r>
                      <a:endParaRPr lang="en-IN" sz="1500" dirty="0"/>
                    </a:p>
                  </a:txBody>
                  <a:tcPr/>
                </a:tc>
                <a:extLst>
                  <a:ext uri="{0D108BD9-81ED-4DB2-BD59-A6C34878D82A}">
                    <a16:rowId xmlns:a16="http://schemas.microsoft.com/office/drawing/2014/main" val="775247884"/>
                  </a:ext>
                </a:extLst>
              </a:tr>
              <a:tr h="1544320">
                <a:tc>
                  <a:txBody>
                    <a:bodyPr/>
                    <a:lstStyle/>
                    <a:p>
                      <a:pPr algn="just"/>
                      <a:r>
                        <a:rPr lang="en-US" sz="1500" dirty="0"/>
                        <a:t>Income tax on income shall be collected through TDS, </a:t>
                      </a:r>
                      <a:r>
                        <a:rPr lang="en-US" sz="1500" b="1" dirty="0"/>
                        <a:t>TCS</a:t>
                      </a:r>
                      <a:r>
                        <a:rPr lang="en-US" sz="1500" dirty="0"/>
                        <a:t> and advance tax</a:t>
                      </a:r>
                      <a:endParaRPr lang="en-IN" sz="1500" dirty="0"/>
                    </a:p>
                  </a:txBody>
                  <a:tcPr/>
                </a:tc>
                <a:tc>
                  <a:txBody>
                    <a:bodyPr/>
                    <a:lstStyle/>
                    <a:p>
                      <a:pPr algn="just"/>
                      <a:r>
                        <a:rPr lang="en-US" sz="1500" dirty="0"/>
                        <a:t>4(5)</a:t>
                      </a:r>
                      <a:endParaRPr lang="en-IN" sz="1500" dirty="0"/>
                    </a:p>
                  </a:txBody>
                  <a:tcPr/>
                </a:tc>
                <a:tc>
                  <a:txBody>
                    <a:bodyPr/>
                    <a:lstStyle/>
                    <a:p>
                      <a:pPr algn="just"/>
                      <a:r>
                        <a:rPr lang="en-US" sz="1500" dirty="0"/>
                        <a:t>4(2)</a:t>
                      </a:r>
                      <a:endParaRPr lang="en-IN" sz="1500" dirty="0"/>
                    </a:p>
                  </a:txBody>
                  <a:tcPr/>
                </a:tc>
                <a:tc>
                  <a:txBody>
                    <a:bodyPr/>
                    <a:lstStyle/>
                    <a:p>
                      <a:pPr algn="just"/>
                      <a:r>
                        <a:rPr lang="en-US" sz="1500" dirty="0"/>
                        <a:t>Under ITA 1961, the legislators and the tax department missed on explicitly specifying TCS as a mode for tax payment for incomes earned under Section 4(1) of ITA 1961. Therefore, the said change was incorporated under Section 4(5) by adding TCS also as a mode for collection of tax in advance</a:t>
                      </a:r>
                      <a:endParaRPr lang="en-IN" sz="1500" dirty="0"/>
                    </a:p>
                  </a:txBody>
                  <a:tcPr/>
                </a:tc>
                <a:extLst>
                  <a:ext uri="{0D108BD9-81ED-4DB2-BD59-A6C34878D82A}">
                    <a16:rowId xmlns:a16="http://schemas.microsoft.com/office/drawing/2014/main" val="3925282697"/>
                  </a:ext>
                </a:extLst>
              </a:tr>
            </a:tbl>
          </a:graphicData>
        </a:graphic>
      </p:graphicFrame>
      <p:sp>
        <p:nvSpPr>
          <p:cNvPr id="3" name="Slide Number Placeholder 2">
            <a:extLst>
              <a:ext uri="{FF2B5EF4-FFF2-40B4-BE49-F238E27FC236}">
                <a16:creationId xmlns:a16="http://schemas.microsoft.com/office/drawing/2014/main" id="{CB2BD10B-DB89-B175-17D3-24C487DBA784}"/>
              </a:ext>
            </a:extLst>
          </p:cNvPr>
          <p:cNvSpPr>
            <a:spLocks noGrp="1"/>
          </p:cNvSpPr>
          <p:nvPr>
            <p:ph type="sldNum" sz="quarter" idx="12"/>
          </p:nvPr>
        </p:nvSpPr>
        <p:spPr/>
        <p:txBody>
          <a:bodyPr/>
          <a:lstStyle/>
          <a:p>
            <a:fld id="{D0E0D2EB-4276-4E08-97ED-2FDE45590B8F}" type="slidenum">
              <a:rPr lang="en-IN" smtClean="0"/>
              <a:t>5</a:t>
            </a:fld>
            <a:endParaRPr lang="en-IN"/>
          </a:p>
        </p:txBody>
      </p:sp>
    </p:spTree>
    <p:extLst>
      <p:ext uri="{BB962C8B-B14F-4D97-AF65-F5344CB8AC3E}">
        <p14:creationId xmlns:p14="http://schemas.microsoft.com/office/powerpoint/2010/main" val="369863390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9CD4B84-88CC-A8E1-190B-17AA77DF6E4D}"/>
              </a:ext>
            </a:extLst>
          </p:cNvPr>
          <p:cNvSpPr>
            <a:spLocks noGrp="1"/>
          </p:cNvSpPr>
          <p:nvPr>
            <p:ph type="title"/>
          </p:nvPr>
        </p:nvSpPr>
        <p:spPr>
          <a:xfrm>
            <a:off x="1270000" y="237066"/>
            <a:ext cx="10322560" cy="657014"/>
          </a:xfrm>
        </p:spPr>
        <p:txBody>
          <a:bodyPr>
            <a:normAutofit/>
          </a:bodyPr>
          <a:lstStyle/>
          <a:p>
            <a:pPr algn="ctr"/>
            <a:r>
              <a:rPr lang="en-US" sz="2800" dirty="0"/>
              <a:t>Section 4 of ITA 2025- Charge of tax </a:t>
            </a:r>
            <a:endParaRPr lang="en-IN" sz="2800" dirty="0"/>
          </a:p>
        </p:txBody>
      </p:sp>
      <p:sp>
        <p:nvSpPr>
          <p:cNvPr id="3" name="Content Placeholder 2">
            <a:extLst>
              <a:ext uri="{FF2B5EF4-FFF2-40B4-BE49-F238E27FC236}">
                <a16:creationId xmlns:a16="http://schemas.microsoft.com/office/drawing/2014/main" id="{5142EA27-731C-124E-E0D2-B405165BE991}"/>
              </a:ext>
            </a:extLst>
          </p:cNvPr>
          <p:cNvSpPr>
            <a:spLocks noGrp="1"/>
          </p:cNvSpPr>
          <p:nvPr>
            <p:ph idx="1"/>
          </p:nvPr>
        </p:nvSpPr>
        <p:spPr>
          <a:xfrm>
            <a:off x="294640" y="952743"/>
            <a:ext cx="11602720" cy="5269653"/>
          </a:xfrm>
        </p:spPr>
        <p:txBody>
          <a:bodyPr>
            <a:noAutofit/>
          </a:bodyPr>
          <a:lstStyle/>
          <a:p>
            <a:endParaRPr lang="en-US" sz="1500" dirty="0"/>
          </a:p>
          <a:p>
            <a:pPr marL="0" indent="0" algn="just">
              <a:buNone/>
            </a:pPr>
            <a:r>
              <a:rPr lang="en-US" sz="1500" dirty="0"/>
              <a:t>Key issues to consider going forward-</a:t>
            </a:r>
          </a:p>
          <a:p>
            <a:pPr algn="just">
              <a:buFont typeface="Arial" panose="020B0604020202020204" pitchFamily="34" charset="0"/>
              <a:buChar char="•"/>
            </a:pPr>
            <a:r>
              <a:rPr lang="en-US" sz="1500" b="1" dirty="0"/>
              <a:t>Earlier, income earned in a previous year was taxable in the assessment year</a:t>
            </a:r>
            <a:r>
              <a:rPr lang="en-US" sz="1500" dirty="0"/>
              <a:t>. Similarly, with the enactment of ITA 2025, the position would still remain the same, but the </a:t>
            </a:r>
            <a:r>
              <a:rPr lang="en-US" sz="1500" b="1" dirty="0"/>
              <a:t>relevance of asst. year per se shall be lost.</a:t>
            </a:r>
          </a:p>
          <a:p>
            <a:pPr algn="just">
              <a:buFont typeface="Arial" panose="020B0604020202020204" pitchFamily="34" charset="0"/>
              <a:buChar char="•"/>
            </a:pPr>
            <a:r>
              <a:rPr lang="en-US" sz="1500" dirty="0"/>
              <a:t>In the past, the Govt. proposed amendments to the ITA 1961 or any other sister legislation (BMA or Benami) through enactment of Finance Acts</a:t>
            </a:r>
            <a:r>
              <a:rPr lang="en-US" sz="1500" b="1" dirty="0"/>
              <a:t>. </a:t>
            </a:r>
            <a:r>
              <a:rPr lang="en-US" sz="1500" dirty="0"/>
              <a:t>The </a:t>
            </a:r>
            <a:r>
              <a:rPr lang="en-US" sz="1500" b="1" dirty="0"/>
              <a:t>date of application of the amendments was to be construed from the Finance Act</a:t>
            </a:r>
            <a:r>
              <a:rPr lang="en-US" sz="1500" dirty="0"/>
              <a:t>. The Finance Act always states the date on which the amendment is to come into force</a:t>
            </a:r>
            <a:r>
              <a:rPr lang="en-US" sz="1500" b="1" dirty="0"/>
              <a:t>. The said date referred to the date of the assessment year and not the previous year. Therefore, most amendments implemented vide Finance Acts were to be construed from an assessment year perspective. </a:t>
            </a:r>
          </a:p>
          <a:p>
            <a:pPr algn="just">
              <a:buFont typeface="Arial" panose="020B0604020202020204" pitchFamily="34" charset="0"/>
              <a:buChar char="•"/>
            </a:pPr>
            <a:r>
              <a:rPr lang="en-US" sz="1500" b="1" dirty="0"/>
              <a:t>However, there were still certain amendments which did not commence from the beginning of an assessment year, but were implemented from the middle of a previous year. For e.g. the implementation of Section 194Q of ITA 1961 was from 01/07/2021 i.e. from previous year 2021-22 (vide Finance Act, 2021) and implementation of Section 206C(1H) of ITA 1961 was from 01/10/2020 i.e. from previous year 2020-21 (vide Finance Act, 2020).</a:t>
            </a:r>
          </a:p>
          <a:p>
            <a:pPr algn="just">
              <a:buFont typeface="Arial" panose="020B0604020202020204" pitchFamily="34" charset="0"/>
              <a:buChar char="•"/>
            </a:pPr>
            <a:r>
              <a:rPr lang="en-US" sz="1500" dirty="0"/>
              <a:t>By replacement of previous year and assessment year with tax year</a:t>
            </a:r>
            <a:r>
              <a:rPr lang="en-US" sz="1500" b="1" dirty="0"/>
              <a:t>, the applicability of proposed amendments in the upcoming budget proposals (pertaining to ITA 2025) shall be construed to be effective from tax year itself</a:t>
            </a:r>
            <a:r>
              <a:rPr lang="en-US" sz="1500" dirty="0"/>
              <a:t>. For e.g. if it is stated that an </a:t>
            </a:r>
            <a:r>
              <a:rPr lang="en-US" sz="1500" b="1" dirty="0"/>
              <a:t>amendment is proposed to be effective from 01/04/2029, then it would be construed to be effective for tax year 2029-30</a:t>
            </a:r>
            <a:r>
              <a:rPr lang="en-US" sz="1500" dirty="0"/>
              <a:t>. However, if an </a:t>
            </a:r>
            <a:r>
              <a:rPr lang="en-US" sz="1500" b="1" dirty="0"/>
              <a:t>amendment is proposed to be effective from 01/10/2029, then it would be construed to be effective from such date itself, relevant to the tax year</a:t>
            </a:r>
            <a:r>
              <a:rPr lang="en-US" sz="1500" dirty="0"/>
              <a:t>. </a:t>
            </a:r>
          </a:p>
          <a:p>
            <a:pPr algn="just">
              <a:buFont typeface="Arial" panose="020B0604020202020204" pitchFamily="34" charset="0"/>
              <a:buChar char="•"/>
            </a:pPr>
            <a:r>
              <a:rPr lang="en-US" sz="1500" dirty="0"/>
              <a:t>By the introduction of tax year, the charge of tax on income and its applicability has been made easy for understanding. However, the upcoming budget proposal shall provide a greater clarity about it.</a:t>
            </a:r>
          </a:p>
          <a:p>
            <a:pPr algn="just">
              <a:buFont typeface="Arial" panose="020B0604020202020204" pitchFamily="34" charset="0"/>
              <a:buChar char="•"/>
            </a:pPr>
            <a:endParaRPr lang="en-US" sz="1500" b="1" dirty="0"/>
          </a:p>
          <a:p>
            <a:pPr>
              <a:buFont typeface="Arial" panose="020B0604020202020204" pitchFamily="34" charset="0"/>
              <a:buChar char="•"/>
            </a:pPr>
            <a:endParaRPr lang="en-US" sz="1500" dirty="0"/>
          </a:p>
          <a:p>
            <a:pPr>
              <a:buFont typeface="Arial" panose="020B0604020202020204" pitchFamily="34" charset="0"/>
              <a:buChar char="•"/>
            </a:pPr>
            <a:endParaRPr lang="en-IN" sz="1500" dirty="0"/>
          </a:p>
        </p:txBody>
      </p:sp>
      <p:sp>
        <p:nvSpPr>
          <p:cNvPr id="4" name="Slide Number Placeholder 3">
            <a:extLst>
              <a:ext uri="{FF2B5EF4-FFF2-40B4-BE49-F238E27FC236}">
                <a16:creationId xmlns:a16="http://schemas.microsoft.com/office/drawing/2014/main" id="{249AECB2-8171-C921-1B22-20CEAC4F199B}"/>
              </a:ext>
            </a:extLst>
          </p:cNvPr>
          <p:cNvSpPr>
            <a:spLocks noGrp="1"/>
          </p:cNvSpPr>
          <p:nvPr>
            <p:ph type="sldNum" sz="quarter" idx="12"/>
          </p:nvPr>
        </p:nvSpPr>
        <p:spPr/>
        <p:txBody>
          <a:bodyPr/>
          <a:lstStyle/>
          <a:p>
            <a:fld id="{D0E0D2EB-4276-4E08-97ED-2FDE45590B8F}" type="slidenum">
              <a:rPr lang="en-IN" smtClean="0"/>
              <a:t>6</a:t>
            </a:fld>
            <a:endParaRPr lang="en-IN"/>
          </a:p>
        </p:txBody>
      </p:sp>
    </p:spTree>
    <p:extLst>
      <p:ext uri="{BB962C8B-B14F-4D97-AF65-F5344CB8AC3E}">
        <p14:creationId xmlns:p14="http://schemas.microsoft.com/office/powerpoint/2010/main" val="269180709"/>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5E690626-5A9E-96E7-7969-4955FEBFEF83}"/>
              </a:ext>
            </a:extLst>
          </p:cNvPr>
          <p:cNvSpPr>
            <a:spLocks noGrp="1"/>
          </p:cNvSpPr>
          <p:nvPr>
            <p:ph type="title"/>
          </p:nvPr>
        </p:nvSpPr>
        <p:spPr>
          <a:xfrm>
            <a:off x="666431" y="155406"/>
            <a:ext cx="9404723" cy="1120238"/>
          </a:xfrm>
        </p:spPr>
        <p:txBody>
          <a:bodyPr/>
          <a:lstStyle/>
          <a:p>
            <a:pPr algn="ctr"/>
            <a:br>
              <a:rPr lang="en-US" sz="2800" b="1" dirty="0"/>
            </a:br>
            <a:r>
              <a:rPr lang="en-US" sz="2800" b="1" dirty="0"/>
              <a:t>Summary for taxation u/s 5 of ITA 2025 and 5 of ITA 1961- Scope of Total Income</a:t>
            </a:r>
            <a:endParaRPr lang="en-IN" sz="2800" b="1" dirty="0"/>
          </a:p>
        </p:txBody>
      </p:sp>
      <p:graphicFrame>
        <p:nvGraphicFramePr>
          <p:cNvPr id="4" name="Content Placeholder 3">
            <a:extLst>
              <a:ext uri="{FF2B5EF4-FFF2-40B4-BE49-F238E27FC236}">
                <a16:creationId xmlns:a16="http://schemas.microsoft.com/office/drawing/2014/main" id="{F8304B51-03D7-D838-58CC-BCCDE4FE4A22}"/>
              </a:ext>
            </a:extLst>
          </p:cNvPr>
          <p:cNvGraphicFramePr>
            <a:graphicFrameLocks noGrp="1"/>
          </p:cNvGraphicFramePr>
          <p:nvPr>
            <p:ph idx="1"/>
            <p:extLst>
              <p:ext uri="{D42A27DB-BD31-4B8C-83A1-F6EECF244321}">
                <p14:modId xmlns:p14="http://schemas.microsoft.com/office/powerpoint/2010/main" val="3251901338"/>
              </p:ext>
            </p:extLst>
          </p:nvPr>
        </p:nvGraphicFramePr>
        <p:xfrm>
          <a:off x="1023145" y="1589436"/>
          <a:ext cx="10145710" cy="3529042"/>
        </p:xfrm>
        <a:graphic>
          <a:graphicData uri="http://schemas.openxmlformats.org/drawingml/2006/table">
            <a:tbl>
              <a:tblPr firstRow="1" bandRow="1">
                <a:tableStyleId>{5C22544A-7EE6-4342-B048-85BDC9FD1C3A}</a:tableStyleId>
              </a:tblPr>
              <a:tblGrid>
                <a:gridCol w="1525587">
                  <a:extLst>
                    <a:ext uri="{9D8B030D-6E8A-4147-A177-3AD203B41FA5}">
                      <a16:colId xmlns:a16="http://schemas.microsoft.com/office/drawing/2014/main" val="1177593490"/>
                    </a:ext>
                  </a:extLst>
                </a:gridCol>
                <a:gridCol w="2532697">
                  <a:extLst>
                    <a:ext uri="{9D8B030D-6E8A-4147-A177-3AD203B41FA5}">
                      <a16:colId xmlns:a16="http://schemas.microsoft.com/office/drawing/2014/main" val="2938607380"/>
                    </a:ext>
                  </a:extLst>
                </a:gridCol>
                <a:gridCol w="2029142">
                  <a:extLst>
                    <a:ext uri="{9D8B030D-6E8A-4147-A177-3AD203B41FA5}">
                      <a16:colId xmlns:a16="http://schemas.microsoft.com/office/drawing/2014/main" val="2547501523"/>
                    </a:ext>
                  </a:extLst>
                </a:gridCol>
                <a:gridCol w="2029142">
                  <a:extLst>
                    <a:ext uri="{9D8B030D-6E8A-4147-A177-3AD203B41FA5}">
                      <a16:colId xmlns:a16="http://schemas.microsoft.com/office/drawing/2014/main" val="1867035042"/>
                    </a:ext>
                  </a:extLst>
                </a:gridCol>
                <a:gridCol w="2029142">
                  <a:extLst>
                    <a:ext uri="{9D8B030D-6E8A-4147-A177-3AD203B41FA5}">
                      <a16:colId xmlns:a16="http://schemas.microsoft.com/office/drawing/2014/main" val="1925454397"/>
                    </a:ext>
                  </a:extLst>
                </a:gridCol>
              </a:tblGrid>
              <a:tr h="1334482">
                <a:tc>
                  <a:txBody>
                    <a:bodyPr/>
                    <a:lstStyle/>
                    <a:p>
                      <a:pPr algn="ctr"/>
                      <a:r>
                        <a:rPr lang="en-US" dirty="0"/>
                        <a:t>Residential Status</a:t>
                      </a:r>
                      <a:endParaRPr lang="en-IN" dirty="0"/>
                    </a:p>
                  </a:txBody>
                  <a:tcPr/>
                </a:tc>
                <a:tc>
                  <a:txBody>
                    <a:bodyPr/>
                    <a:lstStyle/>
                    <a:p>
                      <a:pPr algn="ctr"/>
                      <a:r>
                        <a:rPr lang="en-US" dirty="0"/>
                        <a:t>Received/Deemed to be received in India</a:t>
                      </a:r>
                      <a:endParaRPr lang="en-IN" dirty="0"/>
                    </a:p>
                  </a:txBody>
                  <a:tcPr/>
                </a:tc>
                <a:tc>
                  <a:txBody>
                    <a:bodyPr/>
                    <a:lstStyle/>
                    <a:p>
                      <a:pPr algn="ctr"/>
                      <a:r>
                        <a:rPr lang="en-US" dirty="0"/>
                        <a:t>Accrues/Arises or Deemed to accrue/arise in India</a:t>
                      </a:r>
                      <a:endParaRPr lang="en-IN" dirty="0"/>
                    </a:p>
                  </a:txBody>
                  <a:tcPr/>
                </a:tc>
                <a:tc>
                  <a:txBody>
                    <a:bodyPr/>
                    <a:lstStyle/>
                    <a:p>
                      <a:pPr algn="ctr"/>
                      <a:r>
                        <a:rPr lang="en-US" dirty="0"/>
                        <a:t>Received/Deemed to be received outside India</a:t>
                      </a:r>
                      <a:endParaRPr lang="en-IN" dirty="0"/>
                    </a:p>
                  </a:txBody>
                  <a:tcPr/>
                </a:tc>
                <a:tc>
                  <a:txBody>
                    <a:bodyPr/>
                    <a:lstStyle/>
                    <a:p>
                      <a:pPr algn="ctr"/>
                      <a:r>
                        <a:rPr lang="en-US" dirty="0"/>
                        <a:t>Accrues/Arises or Deemed to accrue/arise outside India</a:t>
                      </a:r>
                      <a:endParaRPr lang="en-IN" dirty="0"/>
                    </a:p>
                  </a:txBody>
                  <a:tcPr/>
                </a:tc>
                <a:extLst>
                  <a:ext uri="{0D108BD9-81ED-4DB2-BD59-A6C34878D82A}">
                    <a16:rowId xmlns:a16="http://schemas.microsoft.com/office/drawing/2014/main" val="2695736406"/>
                  </a:ext>
                </a:extLst>
              </a:tr>
              <a:tr h="338254">
                <a:tc>
                  <a:txBody>
                    <a:bodyPr/>
                    <a:lstStyle/>
                    <a:p>
                      <a:pPr algn="just"/>
                      <a:r>
                        <a:rPr lang="en-US" dirty="0"/>
                        <a:t>ROR</a:t>
                      </a:r>
                      <a:endParaRPr lang="en-IN" dirty="0"/>
                    </a:p>
                  </a:txBody>
                  <a:tcPr/>
                </a:tc>
                <a:tc>
                  <a:txBody>
                    <a:bodyPr/>
                    <a:lstStyle/>
                    <a:p>
                      <a:pPr algn="just"/>
                      <a:r>
                        <a:rPr lang="en-US" dirty="0"/>
                        <a:t>Taxable</a:t>
                      </a:r>
                      <a:endParaRPr lang="en-IN" dirty="0"/>
                    </a:p>
                  </a:txBody>
                  <a:tcPr/>
                </a:tc>
                <a:tc>
                  <a:txBody>
                    <a:bodyPr/>
                    <a:lstStyle/>
                    <a:p>
                      <a:pPr algn="just"/>
                      <a:r>
                        <a:rPr lang="en-US" dirty="0"/>
                        <a:t>Taxable</a:t>
                      </a:r>
                      <a:endParaRPr lang="en-IN" dirty="0"/>
                    </a:p>
                  </a:txBody>
                  <a:tcPr/>
                </a:tc>
                <a:tc>
                  <a:txBody>
                    <a:bodyPr/>
                    <a:lstStyle/>
                    <a:p>
                      <a:pPr algn="just"/>
                      <a:r>
                        <a:rPr lang="en-US" dirty="0"/>
                        <a:t>Taxable</a:t>
                      </a:r>
                      <a:endParaRPr lang="en-IN" dirty="0"/>
                    </a:p>
                  </a:txBody>
                  <a:tcPr/>
                </a:tc>
                <a:tc>
                  <a:txBody>
                    <a:bodyPr/>
                    <a:lstStyle/>
                    <a:p>
                      <a:pPr algn="just"/>
                      <a:r>
                        <a:rPr lang="en-US" dirty="0"/>
                        <a:t>Taxable</a:t>
                      </a:r>
                      <a:endParaRPr lang="en-IN" dirty="0"/>
                    </a:p>
                  </a:txBody>
                  <a:tcPr/>
                </a:tc>
                <a:extLst>
                  <a:ext uri="{0D108BD9-81ED-4DB2-BD59-A6C34878D82A}">
                    <a16:rowId xmlns:a16="http://schemas.microsoft.com/office/drawing/2014/main" val="2132077303"/>
                  </a:ext>
                </a:extLst>
              </a:tr>
              <a:tr h="242808">
                <a:tc>
                  <a:txBody>
                    <a:bodyPr/>
                    <a:lstStyle/>
                    <a:p>
                      <a:pPr algn="just"/>
                      <a:r>
                        <a:rPr lang="en-US" dirty="0"/>
                        <a:t>RNOR </a:t>
                      </a:r>
                      <a:endParaRPr lang="en-IN" dirty="0"/>
                    </a:p>
                  </a:txBody>
                  <a:tcPr/>
                </a:tc>
                <a:tc>
                  <a:txBody>
                    <a:bodyPr/>
                    <a:lstStyle/>
                    <a:p>
                      <a:pPr algn="just"/>
                      <a:r>
                        <a:rPr lang="en-US" dirty="0"/>
                        <a:t>Taxable</a:t>
                      </a:r>
                      <a:endParaRPr lang="en-IN" dirty="0"/>
                    </a:p>
                  </a:txBody>
                  <a:tcPr/>
                </a:tc>
                <a:tc>
                  <a:txBody>
                    <a:bodyPr/>
                    <a:lstStyle/>
                    <a:p>
                      <a:pPr algn="just"/>
                      <a:r>
                        <a:rPr lang="en-US" dirty="0"/>
                        <a:t>Taxable</a:t>
                      </a:r>
                      <a:endParaRPr lang="en-IN" dirty="0"/>
                    </a:p>
                  </a:txBody>
                  <a:tcPr/>
                </a:tc>
                <a:tc>
                  <a:txBody>
                    <a:bodyPr/>
                    <a:lstStyle/>
                    <a:p>
                      <a:pPr algn="just"/>
                      <a:r>
                        <a:rPr lang="en-US" dirty="0"/>
                        <a:t>Not Taxable</a:t>
                      </a:r>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Taxable only if business/profession is controlled from India</a:t>
                      </a:r>
                      <a:endParaRPr lang="en-IN" dirty="0"/>
                    </a:p>
                    <a:p>
                      <a:pPr algn="just"/>
                      <a:endParaRPr lang="en-IN" dirty="0"/>
                    </a:p>
                  </a:txBody>
                  <a:tcPr/>
                </a:tc>
                <a:extLst>
                  <a:ext uri="{0D108BD9-81ED-4DB2-BD59-A6C34878D82A}">
                    <a16:rowId xmlns:a16="http://schemas.microsoft.com/office/drawing/2014/main" val="677809218"/>
                  </a:ext>
                </a:extLst>
              </a:tr>
              <a:tr h="338254">
                <a:tc>
                  <a:txBody>
                    <a:bodyPr/>
                    <a:lstStyle/>
                    <a:p>
                      <a:pPr algn="just"/>
                      <a:r>
                        <a:rPr lang="en-US" dirty="0"/>
                        <a:t>NR</a:t>
                      </a:r>
                      <a:endParaRPr lang="en-IN" dirty="0"/>
                    </a:p>
                  </a:txBody>
                  <a:tcPr/>
                </a:tc>
                <a:tc>
                  <a:txBody>
                    <a:bodyPr/>
                    <a:lstStyle/>
                    <a:p>
                      <a:pPr algn="just"/>
                      <a:r>
                        <a:rPr lang="en-US" dirty="0"/>
                        <a:t>Taxable</a:t>
                      </a:r>
                      <a:endParaRPr lang="en-IN" dirty="0"/>
                    </a:p>
                  </a:txBody>
                  <a:tcPr/>
                </a:tc>
                <a:tc>
                  <a:txBody>
                    <a:bodyPr/>
                    <a:lstStyle/>
                    <a:p>
                      <a:pPr algn="just"/>
                      <a:r>
                        <a:rPr lang="en-US" dirty="0"/>
                        <a:t>Taxable</a:t>
                      </a:r>
                      <a:endParaRPr lang="en-IN" dirty="0"/>
                    </a:p>
                  </a:txBody>
                  <a:tcPr/>
                </a:tc>
                <a:tc>
                  <a:txBody>
                    <a:bodyPr/>
                    <a:lstStyle/>
                    <a:p>
                      <a:pPr algn="just"/>
                      <a:r>
                        <a:rPr lang="en-US" dirty="0"/>
                        <a:t>Not taxable</a:t>
                      </a:r>
                      <a:endParaRPr lang="en-IN" dirty="0"/>
                    </a:p>
                  </a:txBody>
                  <a:tcPr/>
                </a:tc>
                <a:tc>
                  <a:txBody>
                    <a:bodyPr/>
                    <a:lstStyle/>
                    <a:p>
                      <a:pPr algn="just"/>
                      <a:r>
                        <a:rPr lang="en-US" dirty="0"/>
                        <a:t>Not taxable</a:t>
                      </a:r>
                      <a:endParaRPr lang="en-IN" dirty="0"/>
                    </a:p>
                  </a:txBody>
                  <a:tcPr/>
                </a:tc>
                <a:extLst>
                  <a:ext uri="{0D108BD9-81ED-4DB2-BD59-A6C34878D82A}">
                    <a16:rowId xmlns:a16="http://schemas.microsoft.com/office/drawing/2014/main" val="2919844311"/>
                  </a:ext>
                </a:extLst>
              </a:tr>
            </a:tbl>
          </a:graphicData>
        </a:graphic>
      </p:graphicFrame>
      <p:sp>
        <p:nvSpPr>
          <p:cNvPr id="5" name="TextBox 4">
            <a:extLst>
              <a:ext uri="{FF2B5EF4-FFF2-40B4-BE49-F238E27FC236}">
                <a16:creationId xmlns:a16="http://schemas.microsoft.com/office/drawing/2014/main" id="{51BB35F1-D214-77C1-F3AE-608B0677E3EC}"/>
              </a:ext>
            </a:extLst>
          </p:cNvPr>
          <p:cNvSpPr txBox="1"/>
          <p:nvPr/>
        </p:nvSpPr>
        <p:spPr>
          <a:xfrm>
            <a:off x="944123" y="5220042"/>
            <a:ext cx="10145710" cy="1200329"/>
          </a:xfrm>
          <a:prstGeom prst="rect">
            <a:avLst/>
          </a:prstGeom>
          <a:noFill/>
        </p:spPr>
        <p:txBody>
          <a:bodyPr wrap="square" rtlCol="0">
            <a:spAutoFit/>
          </a:bodyPr>
          <a:lstStyle/>
          <a:p>
            <a:pPr algn="just"/>
            <a:r>
              <a:rPr lang="en-US" b="1" dirty="0"/>
              <a:t>Note:</a:t>
            </a:r>
            <a:r>
              <a:rPr lang="en-US" dirty="0"/>
              <a:t> Based upon the above principle of taxation, </a:t>
            </a:r>
            <a:r>
              <a:rPr lang="en-US" b="1" dirty="0"/>
              <a:t>if the Income of an Assessee is getting taxed in two different countries leading to double taxation</a:t>
            </a:r>
            <a:r>
              <a:rPr lang="en-US" dirty="0"/>
              <a:t>, then he/she may take a </a:t>
            </a:r>
            <a:r>
              <a:rPr lang="en-US" b="1" dirty="0"/>
              <a:t>foreign tax credit (after filing appropriate form – Form 67 under Income-tax Rules, 1962)</a:t>
            </a:r>
            <a:r>
              <a:rPr lang="en-US" dirty="0"/>
              <a:t> on the said transaction.</a:t>
            </a:r>
            <a:endParaRPr lang="en-IN" dirty="0"/>
          </a:p>
        </p:txBody>
      </p:sp>
      <p:sp>
        <p:nvSpPr>
          <p:cNvPr id="3" name="Slide Number Placeholder 2">
            <a:extLst>
              <a:ext uri="{FF2B5EF4-FFF2-40B4-BE49-F238E27FC236}">
                <a16:creationId xmlns:a16="http://schemas.microsoft.com/office/drawing/2014/main" id="{FA0BBF1E-88C7-0114-D776-03E0A33910EE}"/>
              </a:ext>
            </a:extLst>
          </p:cNvPr>
          <p:cNvSpPr>
            <a:spLocks noGrp="1"/>
          </p:cNvSpPr>
          <p:nvPr>
            <p:ph type="sldNum" sz="quarter" idx="12"/>
          </p:nvPr>
        </p:nvSpPr>
        <p:spPr/>
        <p:txBody>
          <a:bodyPr/>
          <a:lstStyle/>
          <a:p>
            <a:fld id="{D0E0D2EB-4276-4E08-97ED-2FDE45590B8F}" type="slidenum">
              <a:rPr lang="en-IN" smtClean="0"/>
              <a:t>7</a:t>
            </a:fld>
            <a:endParaRPr lang="en-IN"/>
          </a:p>
        </p:txBody>
      </p:sp>
    </p:spTree>
    <p:extLst>
      <p:ext uri="{BB962C8B-B14F-4D97-AF65-F5344CB8AC3E}">
        <p14:creationId xmlns:p14="http://schemas.microsoft.com/office/powerpoint/2010/main" val="192308233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FEE2B6D-6295-E4C7-A487-92711FDD6495}"/>
              </a:ext>
            </a:extLst>
          </p:cNvPr>
          <p:cNvSpPr>
            <a:spLocks noGrp="1"/>
          </p:cNvSpPr>
          <p:nvPr>
            <p:ph type="title"/>
          </p:nvPr>
        </p:nvSpPr>
        <p:spPr>
          <a:xfrm>
            <a:off x="1097280" y="286603"/>
            <a:ext cx="10170160" cy="702303"/>
          </a:xfrm>
        </p:spPr>
        <p:txBody>
          <a:bodyPr>
            <a:normAutofit fontScale="90000"/>
          </a:bodyPr>
          <a:lstStyle/>
          <a:p>
            <a:pPr algn="ctr"/>
            <a:r>
              <a:rPr lang="en-US" sz="2800" b="1" dirty="0"/>
              <a:t>Section 5 ITA 2025 Vs. Section 5 ITA 1961- </a:t>
            </a:r>
            <a:br>
              <a:rPr lang="en-US" sz="2800" b="1" dirty="0"/>
            </a:br>
            <a:r>
              <a:rPr lang="en-US" sz="2800" b="1" dirty="0"/>
              <a:t>Scope of Total Income</a:t>
            </a:r>
            <a:endParaRPr lang="en-IN" sz="2800" dirty="0"/>
          </a:p>
        </p:txBody>
      </p:sp>
      <p:graphicFrame>
        <p:nvGraphicFramePr>
          <p:cNvPr id="4" name="Content Placeholder 3">
            <a:extLst>
              <a:ext uri="{FF2B5EF4-FFF2-40B4-BE49-F238E27FC236}">
                <a16:creationId xmlns:a16="http://schemas.microsoft.com/office/drawing/2014/main" id="{15144CD1-EB32-FD6D-56C8-533AD6892C17}"/>
              </a:ext>
            </a:extLst>
          </p:cNvPr>
          <p:cNvGraphicFramePr>
            <a:graphicFrameLocks noGrp="1"/>
          </p:cNvGraphicFramePr>
          <p:nvPr>
            <p:ph idx="1"/>
            <p:extLst>
              <p:ext uri="{D42A27DB-BD31-4B8C-83A1-F6EECF244321}">
                <p14:modId xmlns:p14="http://schemas.microsoft.com/office/powerpoint/2010/main" val="2616108451"/>
              </p:ext>
            </p:extLst>
          </p:nvPr>
        </p:nvGraphicFramePr>
        <p:xfrm>
          <a:off x="442911" y="1316355"/>
          <a:ext cx="11306177" cy="5346449"/>
        </p:xfrm>
        <a:graphic>
          <a:graphicData uri="http://schemas.openxmlformats.org/drawingml/2006/table">
            <a:tbl>
              <a:tblPr firstRow="1" bandRow="1">
                <a:tableStyleId>{5C22544A-7EE6-4342-B048-85BDC9FD1C3A}</a:tableStyleId>
              </a:tblPr>
              <a:tblGrid>
                <a:gridCol w="5318125">
                  <a:extLst>
                    <a:ext uri="{9D8B030D-6E8A-4147-A177-3AD203B41FA5}">
                      <a16:colId xmlns:a16="http://schemas.microsoft.com/office/drawing/2014/main" val="3143552802"/>
                    </a:ext>
                  </a:extLst>
                </a:gridCol>
                <a:gridCol w="1320800">
                  <a:extLst>
                    <a:ext uri="{9D8B030D-6E8A-4147-A177-3AD203B41FA5}">
                      <a16:colId xmlns:a16="http://schemas.microsoft.com/office/drawing/2014/main" val="1642603881"/>
                    </a:ext>
                  </a:extLst>
                </a:gridCol>
                <a:gridCol w="1452880">
                  <a:extLst>
                    <a:ext uri="{9D8B030D-6E8A-4147-A177-3AD203B41FA5}">
                      <a16:colId xmlns:a16="http://schemas.microsoft.com/office/drawing/2014/main" val="4084455337"/>
                    </a:ext>
                  </a:extLst>
                </a:gridCol>
                <a:gridCol w="3214372">
                  <a:extLst>
                    <a:ext uri="{9D8B030D-6E8A-4147-A177-3AD203B41FA5}">
                      <a16:colId xmlns:a16="http://schemas.microsoft.com/office/drawing/2014/main" val="3604661930"/>
                    </a:ext>
                  </a:extLst>
                </a:gridCol>
              </a:tblGrid>
              <a:tr h="613959">
                <a:tc>
                  <a:txBody>
                    <a:bodyPr/>
                    <a:lstStyle/>
                    <a:p>
                      <a:pPr algn="ctr"/>
                      <a:r>
                        <a:rPr lang="en-US" dirty="0"/>
                        <a:t>Theme of Sub-section</a:t>
                      </a:r>
                      <a:endParaRPr lang="en-IN" dirty="0"/>
                    </a:p>
                  </a:txBody>
                  <a:tcPr/>
                </a:tc>
                <a:tc>
                  <a:txBody>
                    <a:bodyPr/>
                    <a:lstStyle/>
                    <a:p>
                      <a:pPr algn="ctr"/>
                      <a:r>
                        <a:rPr lang="en-US" dirty="0"/>
                        <a:t>Section of ITA 2025</a:t>
                      </a:r>
                      <a:endParaRPr lang="en-IN" dirty="0"/>
                    </a:p>
                  </a:txBody>
                  <a:tcPr/>
                </a:tc>
                <a:tc>
                  <a:txBody>
                    <a:bodyPr/>
                    <a:lstStyle/>
                    <a:p>
                      <a:pPr algn="ctr"/>
                      <a:r>
                        <a:rPr lang="en-US" dirty="0"/>
                        <a:t>Section of ITA 1961</a:t>
                      </a:r>
                      <a:endParaRPr lang="en-IN"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Changes</a:t>
                      </a:r>
                      <a:endParaRPr lang="en-IN" dirty="0"/>
                    </a:p>
                    <a:p>
                      <a:pPr algn="ctr"/>
                      <a:endParaRPr lang="en-IN" dirty="0"/>
                    </a:p>
                  </a:txBody>
                  <a:tcPr/>
                </a:tc>
                <a:extLst>
                  <a:ext uri="{0D108BD9-81ED-4DB2-BD59-A6C34878D82A}">
                    <a16:rowId xmlns:a16="http://schemas.microsoft.com/office/drawing/2014/main" val="302170284"/>
                  </a:ext>
                </a:extLst>
              </a:tr>
              <a:tr h="1140209">
                <a:tc>
                  <a:txBody>
                    <a:bodyPr/>
                    <a:lstStyle/>
                    <a:p>
                      <a:pPr algn="just"/>
                      <a:r>
                        <a:rPr lang="en-US" dirty="0"/>
                        <a:t>Total income of a resident (“</a:t>
                      </a:r>
                      <a:r>
                        <a:rPr lang="en-US" b="1" dirty="0"/>
                        <a:t>ROR</a:t>
                      </a:r>
                      <a:r>
                        <a:rPr lang="en-US" dirty="0"/>
                        <a:t>”)includes income which is </a:t>
                      </a:r>
                      <a:r>
                        <a:rPr lang="en-US" b="1" dirty="0"/>
                        <a:t>received/deemed to be received in India</a:t>
                      </a:r>
                      <a:r>
                        <a:rPr lang="en-US" dirty="0"/>
                        <a:t> </a:t>
                      </a:r>
                      <a:endParaRPr lang="en-IN" dirty="0"/>
                    </a:p>
                  </a:txBody>
                  <a:tcPr/>
                </a:tc>
                <a:tc>
                  <a:txBody>
                    <a:bodyPr/>
                    <a:lstStyle/>
                    <a:p>
                      <a:pPr algn="just"/>
                      <a:r>
                        <a:rPr lang="en-US" dirty="0"/>
                        <a:t>5(1)(a)</a:t>
                      </a:r>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5(1)(a)</a:t>
                      </a:r>
                      <a:endParaRPr lang="en-IN" dirty="0"/>
                    </a:p>
                    <a:p>
                      <a:pPr algn="just"/>
                      <a:endParaRPr lang="en-IN" dirty="0"/>
                    </a:p>
                  </a:txBody>
                  <a:tcPr/>
                </a:tc>
                <a:tc>
                  <a:txBody>
                    <a:bodyPr/>
                    <a:lstStyle/>
                    <a:p>
                      <a:pPr algn="just"/>
                      <a:r>
                        <a:rPr lang="en-US" dirty="0"/>
                        <a:t>No major change except for reference to year</a:t>
                      </a:r>
                      <a:endParaRPr lang="en-IN" dirty="0"/>
                    </a:p>
                  </a:txBody>
                  <a:tcPr/>
                </a:tc>
                <a:extLst>
                  <a:ext uri="{0D108BD9-81ED-4DB2-BD59-A6C34878D82A}">
                    <a16:rowId xmlns:a16="http://schemas.microsoft.com/office/drawing/2014/main" val="2898434768"/>
                  </a:ext>
                </a:extLst>
              </a:tr>
              <a:tr h="1140209">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Total income of a </a:t>
                      </a:r>
                      <a:r>
                        <a:rPr lang="en-US" b="1" dirty="0"/>
                        <a:t>ROR </a:t>
                      </a:r>
                      <a:r>
                        <a:rPr lang="en-US" dirty="0"/>
                        <a:t>includes income which </a:t>
                      </a:r>
                      <a:r>
                        <a:rPr lang="en-US" b="1" dirty="0"/>
                        <a:t>accrues/arises in India or deemed to be </a:t>
                      </a:r>
                      <a:r>
                        <a:rPr lang="en-US" b="1" dirty="0" err="1"/>
                        <a:t>accure</a:t>
                      </a:r>
                      <a:r>
                        <a:rPr lang="en-US" b="1" dirty="0"/>
                        <a:t> or arise in India</a:t>
                      </a:r>
                      <a:endParaRPr lang="en-IN" b="1" dirty="0"/>
                    </a:p>
                    <a:p>
                      <a:pPr algn="just"/>
                      <a:endParaRPr lang="en-IN" dirty="0"/>
                    </a:p>
                  </a:txBody>
                  <a:tcPr/>
                </a:tc>
                <a:tc>
                  <a:txBody>
                    <a:bodyPr/>
                    <a:lstStyle/>
                    <a:p>
                      <a:pPr algn="just"/>
                      <a:r>
                        <a:rPr lang="en-US" dirty="0"/>
                        <a:t>5(1)(b)</a:t>
                      </a:r>
                      <a:endParaRPr lang="en-IN" dirty="0"/>
                    </a:p>
                  </a:txBody>
                  <a:tcPr/>
                </a:tc>
                <a:tc>
                  <a:txBody>
                    <a:bodyPr/>
                    <a:lstStyle/>
                    <a:p>
                      <a:pPr algn="just"/>
                      <a:r>
                        <a:rPr lang="en-US" dirty="0"/>
                        <a:t>5(1)(b)</a:t>
                      </a:r>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No major change except for reference to year</a:t>
                      </a:r>
                      <a:endParaRPr lang="en-IN" dirty="0"/>
                    </a:p>
                    <a:p>
                      <a:pPr algn="just"/>
                      <a:endParaRPr lang="en-IN" dirty="0"/>
                    </a:p>
                  </a:txBody>
                  <a:tcPr/>
                </a:tc>
                <a:extLst>
                  <a:ext uri="{0D108BD9-81ED-4DB2-BD59-A6C34878D82A}">
                    <a16:rowId xmlns:a16="http://schemas.microsoft.com/office/drawing/2014/main" val="2509828615"/>
                  </a:ext>
                </a:extLst>
              </a:tr>
              <a:tr h="877084">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Total income of a </a:t>
                      </a:r>
                      <a:r>
                        <a:rPr lang="en-US" b="1" dirty="0"/>
                        <a:t>ROR </a:t>
                      </a:r>
                      <a:r>
                        <a:rPr lang="en-US" dirty="0"/>
                        <a:t>includes income which </a:t>
                      </a:r>
                      <a:r>
                        <a:rPr lang="en-US" b="1" dirty="0"/>
                        <a:t>accrues/arises outside India</a:t>
                      </a:r>
                      <a:endParaRPr lang="en-IN" b="1" dirty="0"/>
                    </a:p>
                    <a:p>
                      <a:pPr algn="just"/>
                      <a:endParaRPr lang="en-IN" dirty="0"/>
                    </a:p>
                  </a:txBody>
                  <a:tcPr/>
                </a:tc>
                <a:tc>
                  <a:txBody>
                    <a:bodyPr/>
                    <a:lstStyle/>
                    <a:p>
                      <a:pPr algn="just"/>
                      <a:r>
                        <a:rPr lang="en-US" dirty="0"/>
                        <a:t>5(1)(c)</a:t>
                      </a:r>
                      <a:endParaRPr lang="en-IN" dirty="0"/>
                    </a:p>
                  </a:txBody>
                  <a:tcPr/>
                </a:tc>
                <a:tc>
                  <a:txBody>
                    <a:bodyPr/>
                    <a:lstStyle/>
                    <a:p>
                      <a:pPr algn="just"/>
                      <a:r>
                        <a:rPr lang="en-US" dirty="0"/>
                        <a:t>5(1)(c)</a:t>
                      </a:r>
                      <a:endParaRPr lang="en-IN" dirty="0"/>
                    </a:p>
                  </a:txBody>
                  <a:tcPr/>
                </a:tc>
                <a:tc>
                  <a:txBody>
                    <a:bodyPr/>
                    <a:lstStyle/>
                    <a:p>
                      <a:pPr algn="just"/>
                      <a:r>
                        <a:rPr lang="en-US" dirty="0"/>
                        <a:t>No change</a:t>
                      </a:r>
                      <a:endParaRPr lang="en-IN" dirty="0"/>
                    </a:p>
                  </a:txBody>
                  <a:tcPr/>
                </a:tc>
                <a:extLst>
                  <a:ext uri="{0D108BD9-81ED-4DB2-BD59-A6C34878D82A}">
                    <a16:rowId xmlns:a16="http://schemas.microsoft.com/office/drawing/2014/main" val="2610474101"/>
                  </a:ext>
                </a:extLst>
              </a:tr>
              <a:tr h="120354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Total income of a resident but not ordinarily resident (“</a:t>
                      </a:r>
                      <a:r>
                        <a:rPr lang="en-US" b="1" dirty="0"/>
                        <a:t>RNOR</a:t>
                      </a:r>
                      <a:r>
                        <a:rPr lang="en-US" dirty="0"/>
                        <a:t>”)includes income </a:t>
                      </a:r>
                      <a:r>
                        <a:rPr lang="en-US" b="1" dirty="0"/>
                        <a:t>accrues/arises outside India of a business or profession, but controlled from India</a:t>
                      </a:r>
                      <a:endParaRPr lang="en-IN" b="1" dirty="0"/>
                    </a:p>
                    <a:p>
                      <a:pPr algn="just"/>
                      <a:endParaRPr lang="en-IN" dirty="0"/>
                    </a:p>
                  </a:txBody>
                  <a:tcPr/>
                </a:tc>
                <a:tc>
                  <a:txBody>
                    <a:bodyPr/>
                    <a:lstStyle/>
                    <a:p>
                      <a:pPr algn="just"/>
                      <a:r>
                        <a:rPr lang="en-US" dirty="0"/>
                        <a:t>5(1)(c) </a:t>
                      </a:r>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5(1)(c) </a:t>
                      </a:r>
                      <a:endParaRPr lang="en-IN" dirty="0"/>
                    </a:p>
                    <a:p>
                      <a:pPr algn="just"/>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No change</a:t>
                      </a:r>
                      <a:endParaRPr lang="en-IN" dirty="0"/>
                    </a:p>
                    <a:p>
                      <a:pPr algn="just"/>
                      <a:endParaRPr lang="en-IN" dirty="0"/>
                    </a:p>
                  </a:txBody>
                  <a:tcPr/>
                </a:tc>
                <a:extLst>
                  <a:ext uri="{0D108BD9-81ED-4DB2-BD59-A6C34878D82A}">
                    <a16:rowId xmlns:a16="http://schemas.microsoft.com/office/drawing/2014/main" val="1265132416"/>
                  </a:ext>
                </a:extLst>
              </a:tr>
            </a:tbl>
          </a:graphicData>
        </a:graphic>
      </p:graphicFrame>
      <p:sp>
        <p:nvSpPr>
          <p:cNvPr id="3" name="Slide Number Placeholder 2">
            <a:extLst>
              <a:ext uri="{FF2B5EF4-FFF2-40B4-BE49-F238E27FC236}">
                <a16:creationId xmlns:a16="http://schemas.microsoft.com/office/drawing/2014/main" id="{E99B8563-2A30-EE10-8025-63C2386E1227}"/>
              </a:ext>
            </a:extLst>
          </p:cNvPr>
          <p:cNvSpPr>
            <a:spLocks noGrp="1"/>
          </p:cNvSpPr>
          <p:nvPr>
            <p:ph type="sldNum" sz="quarter" idx="12"/>
          </p:nvPr>
        </p:nvSpPr>
        <p:spPr/>
        <p:txBody>
          <a:bodyPr/>
          <a:lstStyle/>
          <a:p>
            <a:fld id="{D0E0D2EB-4276-4E08-97ED-2FDE45590B8F}" type="slidenum">
              <a:rPr lang="en-IN" smtClean="0"/>
              <a:t>8</a:t>
            </a:fld>
            <a:endParaRPr lang="en-IN"/>
          </a:p>
        </p:txBody>
      </p:sp>
    </p:spTree>
    <p:extLst>
      <p:ext uri="{BB962C8B-B14F-4D97-AF65-F5344CB8AC3E}">
        <p14:creationId xmlns:p14="http://schemas.microsoft.com/office/powerpoint/2010/main" val="3299464556"/>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a:extLst>
            <a:ext uri="{FF2B5EF4-FFF2-40B4-BE49-F238E27FC236}">
              <a16:creationId xmlns:a16="http://schemas.microsoft.com/office/drawing/2014/main" id="{F393CB04-09AD-DD0A-3D5F-7C8EF31EFB57}"/>
            </a:ext>
          </a:extLst>
        </p:cNvPr>
        <p:cNvGrpSpPr/>
        <p:nvPr/>
      </p:nvGrpSpPr>
      <p:grpSpPr>
        <a:xfrm>
          <a:off x="0" y="0"/>
          <a:ext cx="0" cy="0"/>
          <a:chOff x="0" y="0"/>
          <a:chExt cx="0" cy="0"/>
        </a:xfrm>
      </p:grpSpPr>
      <p:sp>
        <p:nvSpPr>
          <p:cNvPr id="2" name="Title 1">
            <a:extLst>
              <a:ext uri="{FF2B5EF4-FFF2-40B4-BE49-F238E27FC236}">
                <a16:creationId xmlns:a16="http://schemas.microsoft.com/office/drawing/2014/main" id="{BEB6FF92-A890-B0BC-0E13-0DC7365680D0}"/>
              </a:ext>
            </a:extLst>
          </p:cNvPr>
          <p:cNvSpPr>
            <a:spLocks noGrp="1"/>
          </p:cNvSpPr>
          <p:nvPr>
            <p:ph type="title"/>
          </p:nvPr>
        </p:nvSpPr>
        <p:spPr>
          <a:xfrm>
            <a:off x="1097280" y="286603"/>
            <a:ext cx="10170160" cy="702303"/>
          </a:xfrm>
        </p:spPr>
        <p:txBody>
          <a:bodyPr>
            <a:normAutofit fontScale="90000"/>
          </a:bodyPr>
          <a:lstStyle/>
          <a:p>
            <a:pPr algn="ctr"/>
            <a:r>
              <a:rPr lang="en-US" sz="2800" b="1" dirty="0"/>
              <a:t>Section 5 ITA 2025 Vs. Section 5 ITA 1961- </a:t>
            </a:r>
            <a:br>
              <a:rPr lang="en-US" sz="2800" b="1" dirty="0"/>
            </a:br>
            <a:r>
              <a:rPr lang="en-US" sz="2800" b="1" dirty="0"/>
              <a:t>Scope of Total Income</a:t>
            </a:r>
            <a:endParaRPr lang="en-IN" sz="2800" dirty="0"/>
          </a:p>
        </p:txBody>
      </p:sp>
      <p:graphicFrame>
        <p:nvGraphicFramePr>
          <p:cNvPr id="4" name="Content Placeholder 3">
            <a:extLst>
              <a:ext uri="{FF2B5EF4-FFF2-40B4-BE49-F238E27FC236}">
                <a16:creationId xmlns:a16="http://schemas.microsoft.com/office/drawing/2014/main" id="{F9A95D1B-DD2E-3FDE-6E60-D560FEB5426B}"/>
              </a:ext>
            </a:extLst>
          </p:cNvPr>
          <p:cNvGraphicFramePr>
            <a:graphicFrameLocks noGrp="1"/>
          </p:cNvGraphicFramePr>
          <p:nvPr>
            <p:ph idx="1"/>
            <p:extLst>
              <p:ext uri="{D42A27DB-BD31-4B8C-83A1-F6EECF244321}">
                <p14:modId xmlns:p14="http://schemas.microsoft.com/office/powerpoint/2010/main" val="2737469684"/>
              </p:ext>
            </p:extLst>
          </p:nvPr>
        </p:nvGraphicFramePr>
        <p:xfrm>
          <a:off x="190500" y="1633714"/>
          <a:ext cx="11811000" cy="4146197"/>
        </p:xfrm>
        <a:graphic>
          <a:graphicData uri="http://schemas.openxmlformats.org/drawingml/2006/table">
            <a:tbl>
              <a:tblPr firstRow="1" bandRow="1">
                <a:tableStyleId>{5C22544A-7EE6-4342-B048-85BDC9FD1C3A}</a:tableStyleId>
              </a:tblPr>
              <a:tblGrid>
                <a:gridCol w="7447844">
                  <a:extLst>
                    <a:ext uri="{9D8B030D-6E8A-4147-A177-3AD203B41FA5}">
                      <a16:colId xmlns:a16="http://schemas.microsoft.com/office/drawing/2014/main" val="3143552802"/>
                    </a:ext>
                  </a:extLst>
                </a:gridCol>
                <a:gridCol w="1444978">
                  <a:extLst>
                    <a:ext uri="{9D8B030D-6E8A-4147-A177-3AD203B41FA5}">
                      <a16:colId xmlns:a16="http://schemas.microsoft.com/office/drawing/2014/main" val="1642603881"/>
                    </a:ext>
                  </a:extLst>
                </a:gridCol>
                <a:gridCol w="1343378">
                  <a:extLst>
                    <a:ext uri="{9D8B030D-6E8A-4147-A177-3AD203B41FA5}">
                      <a16:colId xmlns:a16="http://schemas.microsoft.com/office/drawing/2014/main" val="4084455337"/>
                    </a:ext>
                  </a:extLst>
                </a:gridCol>
                <a:gridCol w="1574800">
                  <a:extLst>
                    <a:ext uri="{9D8B030D-6E8A-4147-A177-3AD203B41FA5}">
                      <a16:colId xmlns:a16="http://schemas.microsoft.com/office/drawing/2014/main" val="3604661930"/>
                    </a:ext>
                  </a:extLst>
                </a:gridCol>
              </a:tblGrid>
              <a:tr h="633925">
                <a:tc>
                  <a:txBody>
                    <a:bodyPr/>
                    <a:lstStyle/>
                    <a:p>
                      <a:pPr algn="ctr"/>
                      <a:r>
                        <a:rPr lang="en-US" dirty="0"/>
                        <a:t>Theme of Sub-section</a:t>
                      </a:r>
                      <a:endParaRPr lang="en-IN" dirty="0"/>
                    </a:p>
                  </a:txBody>
                  <a:tcPr/>
                </a:tc>
                <a:tc>
                  <a:txBody>
                    <a:bodyPr/>
                    <a:lstStyle/>
                    <a:p>
                      <a:pPr algn="ctr"/>
                      <a:r>
                        <a:rPr lang="en-US" dirty="0"/>
                        <a:t>Section of ITA 2025</a:t>
                      </a:r>
                      <a:endParaRPr lang="en-IN" dirty="0"/>
                    </a:p>
                  </a:txBody>
                  <a:tcPr/>
                </a:tc>
                <a:tc>
                  <a:txBody>
                    <a:bodyPr/>
                    <a:lstStyle/>
                    <a:p>
                      <a:pPr algn="ctr"/>
                      <a:r>
                        <a:rPr lang="en-US" dirty="0"/>
                        <a:t>Section of ITA 1961</a:t>
                      </a:r>
                      <a:endParaRPr lang="en-IN" dirty="0"/>
                    </a:p>
                  </a:txBody>
                  <a:tcPr/>
                </a:tc>
                <a:tc>
                  <a:txBody>
                    <a:bodyPr/>
                    <a:lstStyle/>
                    <a:p>
                      <a:pPr marL="0" marR="0" lvl="0" indent="0" algn="ctr" defTabSz="457200" rtl="0" eaLnBrk="1" fontAlgn="auto" latinLnBrk="0" hangingPunct="1">
                        <a:lnSpc>
                          <a:spcPct val="100000"/>
                        </a:lnSpc>
                        <a:spcBef>
                          <a:spcPts val="0"/>
                        </a:spcBef>
                        <a:spcAft>
                          <a:spcPts val="0"/>
                        </a:spcAft>
                        <a:buClrTx/>
                        <a:buSzTx/>
                        <a:buFontTx/>
                        <a:buNone/>
                        <a:tabLst/>
                        <a:defRPr/>
                      </a:pPr>
                      <a:r>
                        <a:rPr lang="en-US" dirty="0"/>
                        <a:t>Changes</a:t>
                      </a:r>
                      <a:endParaRPr lang="en-IN" dirty="0"/>
                    </a:p>
                    <a:p>
                      <a:pPr algn="ctr"/>
                      <a:endParaRPr lang="en-IN" dirty="0"/>
                    </a:p>
                  </a:txBody>
                  <a:tcPr/>
                </a:tc>
                <a:extLst>
                  <a:ext uri="{0D108BD9-81ED-4DB2-BD59-A6C34878D82A}">
                    <a16:rowId xmlns:a16="http://schemas.microsoft.com/office/drawing/2014/main" val="302170284"/>
                  </a:ext>
                </a:extLst>
              </a:tr>
              <a:tr h="616162">
                <a:tc>
                  <a:txBody>
                    <a:bodyPr/>
                    <a:lstStyle/>
                    <a:p>
                      <a:pPr algn="just"/>
                      <a:r>
                        <a:rPr lang="en-US" dirty="0"/>
                        <a:t>Total income of a non-resident (“</a:t>
                      </a:r>
                      <a:r>
                        <a:rPr lang="en-US" b="1" dirty="0"/>
                        <a:t>NR</a:t>
                      </a:r>
                      <a:r>
                        <a:rPr lang="en-US" dirty="0"/>
                        <a:t>”)includes income which is </a:t>
                      </a:r>
                      <a:r>
                        <a:rPr lang="en-US" b="1" dirty="0"/>
                        <a:t>received/deemed to be received in India </a:t>
                      </a:r>
                      <a:endParaRPr lang="en-IN" b="1" dirty="0"/>
                    </a:p>
                  </a:txBody>
                  <a:tcPr/>
                </a:tc>
                <a:tc>
                  <a:txBody>
                    <a:bodyPr/>
                    <a:lstStyle/>
                    <a:p>
                      <a:pPr algn="just"/>
                      <a:r>
                        <a:rPr lang="en-US" dirty="0"/>
                        <a:t>5(2)(a)</a:t>
                      </a:r>
                      <a:endParaRPr lang="en-IN" dirty="0"/>
                    </a:p>
                  </a:txBody>
                  <a:tcPr/>
                </a:tc>
                <a:tc>
                  <a:txBody>
                    <a:bodyPr/>
                    <a:lstStyle/>
                    <a:p>
                      <a:pPr algn="just"/>
                      <a:r>
                        <a:rPr lang="en-US" dirty="0"/>
                        <a:t>5(2)(a)</a:t>
                      </a:r>
                      <a:endParaRPr lang="en-IN" dirty="0"/>
                    </a:p>
                  </a:txBody>
                  <a:tcPr/>
                </a:tc>
                <a:tc>
                  <a:txBody>
                    <a:bodyPr/>
                    <a:lstStyle/>
                    <a:p>
                      <a:pPr algn="just"/>
                      <a:r>
                        <a:rPr lang="en-US" dirty="0"/>
                        <a:t>No change</a:t>
                      </a:r>
                      <a:endParaRPr lang="en-IN" dirty="0"/>
                    </a:p>
                  </a:txBody>
                  <a:tcPr/>
                </a:tc>
                <a:extLst>
                  <a:ext uri="{0D108BD9-81ED-4DB2-BD59-A6C34878D82A}">
                    <a16:rowId xmlns:a16="http://schemas.microsoft.com/office/drawing/2014/main" val="2857302166"/>
                  </a:ext>
                </a:extLst>
              </a:tr>
              <a:tr h="596971">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Total income of a </a:t>
                      </a:r>
                      <a:r>
                        <a:rPr lang="en-US" b="1" dirty="0"/>
                        <a:t>NR </a:t>
                      </a:r>
                      <a:r>
                        <a:rPr lang="en-US" dirty="0"/>
                        <a:t>includes income which </a:t>
                      </a:r>
                      <a:r>
                        <a:rPr lang="en-US" b="1" dirty="0"/>
                        <a:t>accrues/arises in India or deemed to be </a:t>
                      </a:r>
                      <a:r>
                        <a:rPr lang="en-US" b="1" dirty="0" err="1"/>
                        <a:t>accure</a:t>
                      </a:r>
                      <a:r>
                        <a:rPr lang="en-US" b="1" dirty="0"/>
                        <a:t> or arise in India</a:t>
                      </a:r>
                      <a:endParaRPr lang="en-IN" b="1" dirty="0"/>
                    </a:p>
                  </a:txBody>
                  <a:tcPr/>
                </a:tc>
                <a:tc>
                  <a:txBody>
                    <a:bodyPr/>
                    <a:lstStyle/>
                    <a:p>
                      <a:pPr algn="just"/>
                      <a:r>
                        <a:rPr lang="en-US" dirty="0"/>
                        <a:t>5(2)(b)</a:t>
                      </a:r>
                      <a:endParaRPr lang="en-IN" dirty="0"/>
                    </a:p>
                  </a:txBody>
                  <a:tcPr/>
                </a:tc>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5(2)(b)</a:t>
                      </a:r>
                      <a:endParaRPr lang="en-IN" dirty="0"/>
                    </a:p>
                    <a:p>
                      <a:pPr algn="just"/>
                      <a:endParaRPr lang="en-IN" dirty="0"/>
                    </a:p>
                  </a:txBody>
                  <a:tcPr/>
                </a:tc>
                <a:tc>
                  <a:txBody>
                    <a:bodyPr/>
                    <a:lstStyle/>
                    <a:p>
                      <a:pPr algn="just"/>
                      <a:r>
                        <a:rPr lang="en-US" dirty="0"/>
                        <a:t>No change</a:t>
                      </a:r>
                      <a:endParaRPr lang="en-IN" dirty="0"/>
                    </a:p>
                  </a:txBody>
                  <a:tcPr/>
                </a:tc>
                <a:extLst>
                  <a:ext uri="{0D108BD9-81ED-4DB2-BD59-A6C34878D82A}">
                    <a16:rowId xmlns:a16="http://schemas.microsoft.com/office/drawing/2014/main" val="3330358367"/>
                  </a:ext>
                </a:extLst>
              </a:tr>
              <a:tr h="1130935">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dirty="0"/>
                        <a:t>Income of </a:t>
                      </a:r>
                      <a:r>
                        <a:rPr lang="en-US" b="1" dirty="0"/>
                        <a:t>RNOR and NR accruing/arising outside India</a:t>
                      </a:r>
                      <a:r>
                        <a:rPr lang="en-US" dirty="0"/>
                        <a:t> shall </a:t>
                      </a:r>
                      <a:r>
                        <a:rPr lang="en-US" b="1" dirty="0"/>
                        <a:t>not be deemed to be received in India </a:t>
                      </a:r>
                      <a:r>
                        <a:rPr lang="en-US" dirty="0"/>
                        <a:t>merely by virtue of the fact that the same has been </a:t>
                      </a:r>
                      <a:r>
                        <a:rPr lang="en-US" b="1" dirty="0"/>
                        <a:t>accounted in the Indian balance sheet</a:t>
                      </a:r>
                      <a:r>
                        <a:rPr lang="en-US" dirty="0"/>
                        <a:t> of such person</a:t>
                      </a:r>
                      <a:endParaRPr lang="en-IN" dirty="0"/>
                    </a:p>
                  </a:txBody>
                  <a:tcPr/>
                </a:tc>
                <a:tc>
                  <a:txBody>
                    <a:bodyPr/>
                    <a:lstStyle/>
                    <a:p>
                      <a:pPr algn="just"/>
                      <a:r>
                        <a:rPr lang="en-US" dirty="0"/>
                        <a:t>5(3)</a:t>
                      </a:r>
                      <a:endParaRPr lang="en-IN" dirty="0"/>
                    </a:p>
                  </a:txBody>
                  <a:tcPr/>
                </a:tc>
                <a:tc>
                  <a:txBody>
                    <a:bodyPr/>
                    <a:lstStyle/>
                    <a:p>
                      <a:pPr algn="just"/>
                      <a:r>
                        <a:rPr lang="en-US" b="1" dirty="0"/>
                        <a:t>Explanation 1</a:t>
                      </a:r>
                      <a:endParaRPr lang="en-IN" b="1" dirty="0"/>
                    </a:p>
                  </a:txBody>
                  <a:tcPr/>
                </a:tc>
                <a:tc>
                  <a:txBody>
                    <a:bodyPr/>
                    <a:lstStyle/>
                    <a:p>
                      <a:pPr algn="just"/>
                      <a:r>
                        <a:rPr lang="en-US" dirty="0"/>
                        <a:t>No change</a:t>
                      </a:r>
                      <a:endParaRPr lang="en-IN" dirty="0"/>
                    </a:p>
                  </a:txBody>
                  <a:tcPr/>
                </a:tc>
                <a:extLst>
                  <a:ext uri="{0D108BD9-81ED-4DB2-BD59-A6C34878D82A}">
                    <a16:rowId xmlns:a16="http://schemas.microsoft.com/office/drawing/2014/main" val="4175663655"/>
                  </a:ext>
                </a:extLst>
              </a:tr>
              <a:tr h="1037237">
                <a:tc>
                  <a:txBody>
                    <a:bodyPr/>
                    <a:lstStyle/>
                    <a:p>
                      <a:pPr marL="0" marR="0" lvl="0" indent="0" algn="just" defTabSz="457200" rtl="0" eaLnBrk="1" fontAlgn="auto" latinLnBrk="0" hangingPunct="1">
                        <a:lnSpc>
                          <a:spcPct val="100000"/>
                        </a:lnSpc>
                        <a:spcBef>
                          <a:spcPts val="0"/>
                        </a:spcBef>
                        <a:spcAft>
                          <a:spcPts val="0"/>
                        </a:spcAft>
                        <a:buClrTx/>
                        <a:buSzTx/>
                        <a:buFontTx/>
                        <a:buNone/>
                        <a:tabLst/>
                        <a:defRPr/>
                      </a:pPr>
                      <a:r>
                        <a:rPr lang="en-US" b="1" dirty="0"/>
                        <a:t>No double counting </a:t>
                      </a:r>
                      <a:r>
                        <a:rPr lang="en-US" dirty="0"/>
                        <a:t>of the same Income in the Total Income of an Assessee – </a:t>
                      </a:r>
                      <a:r>
                        <a:rPr lang="en-US" b="1" dirty="0"/>
                        <a:t>If already included as income on an accrual basis, the same is not to be included again on receipt basis</a:t>
                      </a:r>
                      <a:endParaRPr lang="en-IN" b="1" dirty="0"/>
                    </a:p>
                  </a:txBody>
                  <a:tcPr/>
                </a:tc>
                <a:tc>
                  <a:txBody>
                    <a:bodyPr/>
                    <a:lstStyle/>
                    <a:p>
                      <a:pPr algn="just"/>
                      <a:r>
                        <a:rPr lang="en-US" dirty="0"/>
                        <a:t>5(4)</a:t>
                      </a:r>
                      <a:endParaRPr lang="en-IN" dirty="0"/>
                    </a:p>
                  </a:txBody>
                  <a:tcPr/>
                </a:tc>
                <a:tc>
                  <a:txBody>
                    <a:bodyPr/>
                    <a:lstStyle/>
                    <a:p>
                      <a:pPr algn="just"/>
                      <a:r>
                        <a:rPr lang="en-US" b="1" dirty="0"/>
                        <a:t>Explanation 2</a:t>
                      </a:r>
                      <a:endParaRPr lang="en-IN" b="1" dirty="0"/>
                    </a:p>
                  </a:txBody>
                  <a:tcPr/>
                </a:tc>
                <a:tc>
                  <a:txBody>
                    <a:bodyPr/>
                    <a:lstStyle/>
                    <a:p>
                      <a:pPr algn="just"/>
                      <a:r>
                        <a:rPr lang="en-US" dirty="0"/>
                        <a:t>No change</a:t>
                      </a:r>
                      <a:endParaRPr lang="en-IN" dirty="0"/>
                    </a:p>
                  </a:txBody>
                  <a:tcPr/>
                </a:tc>
                <a:extLst>
                  <a:ext uri="{0D108BD9-81ED-4DB2-BD59-A6C34878D82A}">
                    <a16:rowId xmlns:a16="http://schemas.microsoft.com/office/drawing/2014/main" val="2654274115"/>
                  </a:ext>
                </a:extLst>
              </a:tr>
            </a:tbl>
          </a:graphicData>
        </a:graphic>
      </p:graphicFrame>
      <p:sp>
        <p:nvSpPr>
          <p:cNvPr id="3" name="Slide Number Placeholder 2">
            <a:extLst>
              <a:ext uri="{FF2B5EF4-FFF2-40B4-BE49-F238E27FC236}">
                <a16:creationId xmlns:a16="http://schemas.microsoft.com/office/drawing/2014/main" id="{D5221FB0-BE01-25F9-7100-1DFC2A3FABF8}"/>
              </a:ext>
            </a:extLst>
          </p:cNvPr>
          <p:cNvSpPr>
            <a:spLocks noGrp="1"/>
          </p:cNvSpPr>
          <p:nvPr>
            <p:ph type="sldNum" sz="quarter" idx="12"/>
          </p:nvPr>
        </p:nvSpPr>
        <p:spPr/>
        <p:txBody>
          <a:bodyPr/>
          <a:lstStyle/>
          <a:p>
            <a:fld id="{D0E0D2EB-4276-4E08-97ED-2FDE45590B8F}" type="slidenum">
              <a:rPr lang="en-IN" smtClean="0"/>
              <a:t>9</a:t>
            </a:fld>
            <a:endParaRPr lang="en-IN"/>
          </a:p>
        </p:txBody>
      </p:sp>
    </p:spTree>
    <p:extLst>
      <p:ext uri="{BB962C8B-B14F-4D97-AF65-F5344CB8AC3E}">
        <p14:creationId xmlns:p14="http://schemas.microsoft.com/office/powerpoint/2010/main" val="2607045059"/>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Ion">
  <a:themeElements>
    <a:clrScheme name="Ion">
      <a:dk1>
        <a:sysClr val="windowText" lastClr="000000"/>
      </a:dk1>
      <a:lt1>
        <a:sysClr val="window" lastClr="FFFFFF"/>
      </a:lt1>
      <a:dk2>
        <a:srgbClr val="1E5155"/>
      </a:dk2>
      <a:lt2>
        <a:srgbClr val="EBEBEB"/>
      </a:lt2>
      <a:accent1>
        <a:srgbClr val="B01513"/>
      </a:accent1>
      <a:accent2>
        <a:srgbClr val="EA6312"/>
      </a:accent2>
      <a:accent3>
        <a:srgbClr val="E6B729"/>
      </a:accent3>
      <a:accent4>
        <a:srgbClr val="6AAC90"/>
      </a:accent4>
      <a:accent5>
        <a:srgbClr val="54849A"/>
      </a:accent5>
      <a:accent6>
        <a:srgbClr val="9E5E9B"/>
      </a:accent6>
      <a:hlink>
        <a:srgbClr val="58C1BA"/>
      </a:hlink>
      <a:folHlink>
        <a:srgbClr val="9DFFCB"/>
      </a:folHlink>
    </a:clrScheme>
    <a:fontScheme name="Ion">
      <a:majorFont>
        <a:latin typeface="Century Gothic" panose="020B0502020202020204"/>
        <a:ea typeface=""/>
        <a:cs typeface=""/>
        <a:font script="Jpan" typeface="メイリオ"/>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panose="020B0502020202020204"/>
        <a:ea typeface=""/>
        <a:cs typeface=""/>
        <a:font script="Jpan" typeface="メイリオ"/>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Ion">
      <a:fillStyleLst>
        <a:solidFill>
          <a:schemeClr val="phClr"/>
        </a:solidFill>
        <a:gradFill rotWithShape="1">
          <a:gsLst>
            <a:gs pos="0">
              <a:schemeClr val="phClr">
                <a:tint val="64000"/>
                <a:lumMod val="118000"/>
              </a:schemeClr>
            </a:gs>
            <a:gs pos="100000">
              <a:schemeClr val="phClr">
                <a:tint val="92000"/>
                <a:alpha val="100000"/>
                <a:lumMod val="110000"/>
              </a:schemeClr>
            </a:gs>
          </a:gsLst>
          <a:lin ang="5400000" scaled="0"/>
        </a:gradFill>
        <a:gradFill rotWithShape="1">
          <a:gsLst>
            <a:gs pos="0">
              <a:schemeClr val="phClr">
                <a:tint val="98000"/>
                <a:lumMod val="114000"/>
              </a:schemeClr>
            </a:gs>
            <a:gs pos="100000">
              <a:schemeClr val="phClr">
                <a:shade val="90000"/>
                <a:lumMod val="84000"/>
              </a:schemeClr>
            </a:gs>
          </a:gsLst>
          <a:lin ang="5400000" scaled="0"/>
        </a:gradFill>
      </a:fillStyleLst>
      <a:lnStyleLst>
        <a:ln w="9525" cap="rnd" cmpd="sng" algn="ctr">
          <a:solidFill>
            <a:schemeClr val="phClr"/>
          </a:solidFill>
          <a:prstDash val="solid"/>
        </a:ln>
        <a:ln w="19050" cap="rnd" cmpd="sng" algn="ctr">
          <a:solidFill>
            <a:schemeClr val="phClr"/>
          </a:solidFill>
          <a:prstDash val="solid"/>
        </a:ln>
        <a:ln w="28575" cap="rnd" cmpd="sng" algn="ctr">
          <a:solidFill>
            <a:schemeClr val="phClr"/>
          </a:solidFill>
          <a:prstDash val="solid"/>
        </a:ln>
      </a:lnStyleLst>
      <a:effectStyleLst>
        <a:effectStyle>
          <a:effectLst/>
        </a:effectStyle>
        <a:effectStyle>
          <a:effectLst>
            <a:outerShdw blurRad="38100" dist="25400" dir="5400000" rotWithShape="0">
              <a:srgbClr val="000000">
                <a:alpha val="45000"/>
              </a:srgbClr>
            </a:outerShdw>
          </a:effectLst>
        </a:effectStyle>
        <a:effectStyle>
          <a:effectLst>
            <a:outerShdw blurRad="63500" dist="38100" dir="5400000" rotWithShape="0">
              <a:srgbClr val="000000">
                <a:alpha val="60000"/>
              </a:srgbClr>
            </a:outerShdw>
          </a:effectLst>
          <a:scene3d>
            <a:camera prst="orthographicFront">
              <a:rot lat="0" lon="0" rev="0"/>
            </a:camera>
            <a:lightRig rig="threePt" dir="tl"/>
          </a:scene3d>
          <a:sp3d prstMaterial="plastic">
            <a:bevelT w="0" h="0"/>
          </a:sp3d>
        </a:effectStyle>
      </a:effectStyleLst>
      <a:bgFillStyleLst>
        <a:solidFill>
          <a:schemeClr val="phClr"/>
        </a:solidFill>
        <a:gradFill rotWithShape="1">
          <a:gsLst>
            <a:gs pos="0">
              <a:schemeClr val="phClr">
                <a:tint val="97000"/>
                <a:hueMod val="88000"/>
                <a:satMod val="130000"/>
                <a:lumMod val="124000"/>
              </a:schemeClr>
            </a:gs>
            <a:gs pos="100000">
              <a:schemeClr val="phClr">
                <a:tint val="96000"/>
                <a:shade val="88000"/>
                <a:hueMod val="108000"/>
                <a:satMod val="164000"/>
                <a:lumMod val="76000"/>
              </a:schemeClr>
            </a:gs>
          </a:gsLst>
          <a:path path="circle">
            <a:fillToRect l="45000" t="65000" r="125000" b="100000"/>
          </a:path>
        </a:gradFill>
        <a:blipFill rotWithShape="1">
          <a:blip xmlns:r="http://schemas.openxmlformats.org/officeDocument/2006/relationships" r:embed="rId1">
            <a:duotone>
              <a:schemeClr val="phClr">
                <a:shade val="69000"/>
                <a:hueMod val="108000"/>
                <a:satMod val="164000"/>
                <a:lumMod val="74000"/>
              </a:schemeClr>
              <a:schemeClr val="phClr">
                <a:tint val="96000"/>
                <a:hueMod val="88000"/>
                <a:satMod val="140000"/>
                <a:lumMod val="132000"/>
              </a:schemeClr>
            </a:duotone>
          </a:blip>
          <a:stretch/>
        </a:blipFill>
      </a:bgFillStyleLst>
    </a:fmtScheme>
  </a:themeElements>
  <a:objectDefaults/>
  <a:extraClrSchemeLst/>
  <a:extLst>
    <a:ext uri="{05A4C25C-085E-4340-85A3-A5531E510DB2}">
      <thm15:themeFamily xmlns:thm15="http://schemas.microsoft.com/office/thememl/2012/main" name="Ion" id="{B8441ADB-2E43-4AF7-B97A-BD870242C6A8}" vid="{292E63A9-BB86-4E3D-B92A-7223C6510D2E}"/>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Wisp</Template>
  <TotalTime>1199</TotalTime>
  <Words>5231</Words>
  <Application>Microsoft Office PowerPoint</Application>
  <PresentationFormat>Widescreen</PresentationFormat>
  <Paragraphs>389</Paragraphs>
  <Slides>23</Slides>
  <Notes>7</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23</vt:i4>
      </vt:variant>
    </vt:vector>
  </HeadingPairs>
  <TitlesOfParts>
    <vt:vector size="29" baseType="lpstr">
      <vt:lpstr>Arial</vt:lpstr>
      <vt:lpstr>Calibri</vt:lpstr>
      <vt:lpstr>Century Gothic</vt:lpstr>
      <vt:lpstr>Wingdings</vt:lpstr>
      <vt:lpstr>Wingdings 3</vt:lpstr>
      <vt:lpstr>Ion</vt:lpstr>
      <vt:lpstr>          Tax Practitioners’ Association, Indore  नव कर मंथन-भाग 2 </vt:lpstr>
      <vt:lpstr> Tabular Comparison of Sections</vt:lpstr>
      <vt:lpstr> Section 3 ITA 2025 Vs. Section 3 ITA 1961-  Tax year/Previous year</vt:lpstr>
      <vt:lpstr>Section 3 ITA 2025 Vs. Section 3 ITA 1961-  Tax year/Previous year</vt:lpstr>
      <vt:lpstr> Section 4 ITA 2025 Vs. Section 4 ITA 1961-  Charge of Income tax</vt:lpstr>
      <vt:lpstr>Section 4 of ITA 2025- Charge of tax </vt:lpstr>
      <vt:lpstr> Summary for taxation u/s 5 of ITA 2025 and 5 of ITA 1961- Scope of Total Income</vt:lpstr>
      <vt:lpstr>Section 5 ITA 2025 Vs. Section 5 ITA 1961-  Scope of Total Income</vt:lpstr>
      <vt:lpstr>Section 5 ITA 2025 Vs. Section 5 ITA 1961-  Scope of Total Income</vt:lpstr>
      <vt:lpstr> Section 5 of ITA 2025 and 5 of ITA 1961</vt:lpstr>
      <vt:lpstr>Determination of Residential Status under Section 6 of ITA 2025 and Section 6 of ITA 1961- A brief summary</vt:lpstr>
      <vt:lpstr>Determination of Residential Status under Section 6 of ITA 2025 and Section 6 of ITA 1961- Concept of Deemed RNOR</vt:lpstr>
      <vt:lpstr>Section 6 ITA 2025 Vs. Section 6 ITA 1961- Residence in India</vt:lpstr>
      <vt:lpstr>Section 6 ITA 2025 Vs. Section 6 ITA 1961- Residence in India</vt:lpstr>
      <vt:lpstr>Section 6 ITA 2025 Vs. Section 6 ITA 1961- Residence in India</vt:lpstr>
      <vt:lpstr>Section 6 ITA 2025 Vs. Section 6 ITA 1961- Residence in India</vt:lpstr>
      <vt:lpstr>Section 6 ITA 2025 Vs. Section 6 ITA 1961- Residence in India</vt:lpstr>
      <vt:lpstr>Section 6 ITA 2025 Vs. Section 6 ITA 1961- Residence in India</vt:lpstr>
      <vt:lpstr>Section 6 ITA 2025 Vs. Section 6 ITA 1961- Residence in India</vt:lpstr>
      <vt:lpstr>Section 6 ITA 2025 Vs. Section 6 ITA 1961- Residence in India</vt:lpstr>
      <vt:lpstr>Section 7 ITA 2025 Vs. Section 7 and 8 ITA 1961- Income deemed to be received and Dividend Income</vt:lpstr>
      <vt:lpstr>Section 10 ITA 2025 Vs. Section 5A ITA 1961- Apportionment of income between spouses governed by Portuguese Civil Code</vt:lpstr>
      <vt:lpstr>Thank you. </vt:lpstr>
    </vt:vector>
  </TitlesOfParts>
  <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
  <dc:creator>Chirayu Sodani</dc:creator>
  <cp:lastModifiedBy>Chirayu Sodani</cp:lastModifiedBy>
  <cp:revision>20</cp:revision>
  <cp:lastPrinted>2026-01-30T07:26:59Z</cp:lastPrinted>
  <dcterms:created xsi:type="dcterms:W3CDTF">2026-01-26T16:15:50Z</dcterms:created>
  <dcterms:modified xsi:type="dcterms:W3CDTF">2026-01-30T10:36:40Z</dcterms:modified>
</cp:coreProperties>
</file>