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Poppins" panose="00000500000000000000" pitchFamily="2" charset="0"/>
      <p:regular r:id="rId19"/>
      <p:bold r:id="rId20"/>
      <p:italic r:id="rId21"/>
      <p:boldItalic r:id="rId22"/>
    </p:embeddedFont>
    <p:embeddedFont>
      <p:font typeface="Poppins Medium" panose="00000600000000000000" pitchFamily="2" charset="0"/>
      <p:regular r:id="rId23"/>
      <p:italic r:id="rId24"/>
    </p:embeddedFont>
    <p:embeddedFont>
      <p:font typeface="poppins-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p:scale>
          <a:sx n="75" d="100"/>
          <a:sy n="75" d="100"/>
        </p:scale>
        <p:origin x="1248"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directtaxgarg@gmail.com" userId="6d1d721cacd1ef0f" providerId="LiveId" clId="{561A3BA9-A05E-4886-8CD6-D43D0640A776}"/>
    <pc:docChg chg="undo custSel modSld">
      <pc:chgData name="indirecttaxgarg@gmail.com" userId="6d1d721cacd1ef0f" providerId="LiveId" clId="{561A3BA9-A05E-4886-8CD6-D43D0640A776}" dt="2026-02-05T10:40:05.367" v="172" actId="1076"/>
      <pc:docMkLst>
        <pc:docMk/>
      </pc:docMkLst>
      <pc:sldChg chg="modSp mod">
        <pc:chgData name="indirecttaxgarg@gmail.com" userId="6d1d721cacd1ef0f" providerId="LiveId" clId="{561A3BA9-A05E-4886-8CD6-D43D0640A776}" dt="2026-02-05T10:19:52.460" v="51" actId="1036"/>
        <pc:sldMkLst>
          <pc:docMk/>
          <pc:sldMk cId="0" sldId="257"/>
        </pc:sldMkLst>
        <pc:spChg chg="mod">
          <ac:chgData name="indirecttaxgarg@gmail.com" userId="6d1d721cacd1ef0f" providerId="LiveId" clId="{561A3BA9-A05E-4886-8CD6-D43D0640A776}" dt="2026-02-05T10:19:52.460" v="51" actId="1036"/>
          <ac:spMkLst>
            <pc:docMk/>
            <pc:sldMk cId="0" sldId="257"/>
            <ac:spMk id="4" creationId="{00000000-0000-0000-0000-000000000000}"/>
          </ac:spMkLst>
        </pc:spChg>
        <pc:spChg chg="mod">
          <ac:chgData name="indirecttaxgarg@gmail.com" userId="6d1d721cacd1ef0f" providerId="LiveId" clId="{561A3BA9-A05E-4886-8CD6-D43D0640A776}" dt="2026-02-05T10:19:40.756" v="47" actId="20577"/>
          <ac:spMkLst>
            <pc:docMk/>
            <pc:sldMk cId="0" sldId="257"/>
            <ac:spMk id="14" creationId="{00000000-0000-0000-0000-000000000000}"/>
          </ac:spMkLst>
        </pc:spChg>
        <pc:spChg chg="mod">
          <ac:chgData name="indirecttaxgarg@gmail.com" userId="6d1d721cacd1ef0f" providerId="LiveId" clId="{561A3BA9-A05E-4886-8CD6-D43D0640A776}" dt="2026-02-05T10:19:26.381" v="39" actId="20577"/>
          <ac:spMkLst>
            <pc:docMk/>
            <pc:sldMk cId="0" sldId="257"/>
            <ac:spMk id="19" creationId="{00000000-0000-0000-0000-000000000000}"/>
          </ac:spMkLst>
        </pc:spChg>
      </pc:sldChg>
      <pc:sldChg chg="addSp delSp modSp mod">
        <pc:chgData name="indirecttaxgarg@gmail.com" userId="6d1d721cacd1ef0f" providerId="LiveId" clId="{561A3BA9-A05E-4886-8CD6-D43D0640A776}" dt="2026-02-05T10:38:12.093" v="154" actId="14100"/>
        <pc:sldMkLst>
          <pc:docMk/>
          <pc:sldMk cId="0" sldId="258"/>
        </pc:sldMkLst>
        <pc:spChg chg="mod">
          <ac:chgData name="indirecttaxgarg@gmail.com" userId="6d1d721cacd1ef0f" providerId="LiveId" clId="{561A3BA9-A05E-4886-8CD6-D43D0640A776}" dt="2026-02-05T10:37:08.709" v="149" actId="20577"/>
          <ac:spMkLst>
            <pc:docMk/>
            <pc:sldMk cId="0" sldId="258"/>
            <ac:spMk id="3" creationId="{00000000-0000-0000-0000-000000000000}"/>
          </ac:spMkLst>
        </pc:spChg>
        <pc:spChg chg="add del mod">
          <ac:chgData name="indirecttaxgarg@gmail.com" userId="6d1d721cacd1ef0f" providerId="LiveId" clId="{561A3BA9-A05E-4886-8CD6-D43D0640A776}" dt="2026-02-05T10:37:29.041" v="151" actId="478"/>
          <ac:spMkLst>
            <pc:docMk/>
            <pc:sldMk cId="0" sldId="258"/>
            <ac:spMk id="8" creationId="{D7227F15-2BE3-B2EF-877F-ACBD39958F37}"/>
          </ac:spMkLst>
        </pc:spChg>
        <pc:picChg chg="add mod">
          <ac:chgData name="indirecttaxgarg@gmail.com" userId="6d1d721cacd1ef0f" providerId="LiveId" clId="{561A3BA9-A05E-4886-8CD6-D43D0640A776}" dt="2026-02-05T10:38:12.093" v="154" actId="14100"/>
          <ac:picMkLst>
            <pc:docMk/>
            <pc:sldMk cId="0" sldId="258"/>
            <ac:picMk id="10" creationId="{8C1811DA-D656-2A29-6809-5152D62C8898}"/>
          </ac:picMkLst>
        </pc:picChg>
      </pc:sldChg>
      <pc:sldChg chg="delSp modSp mod">
        <pc:chgData name="indirecttaxgarg@gmail.com" userId="6d1d721cacd1ef0f" providerId="LiveId" clId="{561A3BA9-A05E-4886-8CD6-D43D0640A776}" dt="2026-02-05T10:38:40.388" v="157" actId="14100"/>
        <pc:sldMkLst>
          <pc:docMk/>
          <pc:sldMk cId="0" sldId="259"/>
        </pc:sldMkLst>
        <pc:spChg chg="mod">
          <ac:chgData name="indirecttaxgarg@gmail.com" userId="6d1d721cacd1ef0f" providerId="LiveId" clId="{561A3BA9-A05E-4886-8CD6-D43D0640A776}" dt="2026-02-05T10:38:40.388" v="157" actId="14100"/>
          <ac:spMkLst>
            <pc:docMk/>
            <pc:sldMk cId="0" sldId="259"/>
            <ac:spMk id="4" creationId="{00000000-0000-0000-0000-000000000000}"/>
          </ac:spMkLst>
        </pc:spChg>
        <pc:spChg chg="mod">
          <ac:chgData name="indirecttaxgarg@gmail.com" userId="6d1d721cacd1ef0f" providerId="LiveId" clId="{561A3BA9-A05E-4886-8CD6-D43D0640A776}" dt="2026-02-05T10:38:23.607" v="155" actId="14100"/>
          <ac:spMkLst>
            <pc:docMk/>
            <pc:sldMk cId="0" sldId="259"/>
            <ac:spMk id="5" creationId="{00000000-0000-0000-0000-000000000000}"/>
          </ac:spMkLst>
        </pc:spChg>
        <pc:spChg chg="mod">
          <ac:chgData name="indirecttaxgarg@gmail.com" userId="6d1d721cacd1ef0f" providerId="LiveId" clId="{561A3BA9-A05E-4886-8CD6-D43D0640A776}" dt="2026-02-05T10:20:45.037" v="64" actId="113"/>
          <ac:spMkLst>
            <pc:docMk/>
            <pc:sldMk cId="0" sldId="259"/>
            <ac:spMk id="10" creationId="{00000000-0000-0000-0000-000000000000}"/>
          </ac:spMkLst>
        </pc:spChg>
        <pc:spChg chg="mod">
          <ac:chgData name="indirecttaxgarg@gmail.com" userId="6d1d721cacd1ef0f" providerId="LiveId" clId="{561A3BA9-A05E-4886-8CD6-D43D0640A776}" dt="2026-02-05T10:38:31.841" v="156" actId="14100"/>
          <ac:spMkLst>
            <pc:docMk/>
            <pc:sldMk cId="0" sldId="259"/>
            <ac:spMk id="11" creationId="{00000000-0000-0000-0000-000000000000}"/>
          </ac:spMkLst>
        </pc:spChg>
        <pc:spChg chg="del mod">
          <ac:chgData name="indirecttaxgarg@gmail.com" userId="6d1d721cacd1ef0f" providerId="LiveId" clId="{561A3BA9-A05E-4886-8CD6-D43D0640A776}" dt="2026-02-05T10:20:15.720" v="58" actId="478"/>
          <ac:spMkLst>
            <pc:docMk/>
            <pc:sldMk cId="0" sldId="259"/>
            <ac:spMk id="15" creationId="{00000000-0000-0000-0000-000000000000}"/>
          </ac:spMkLst>
        </pc:spChg>
        <pc:spChg chg="del mod">
          <ac:chgData name="indirecttaxgarg@gmail.com" userId="6d1d721cacd1ef0f" providerId="LiveId" clId="{561A3BA9-A05E-4886-8CD6-D43D0640A776}" dt="2026-02-05T10:20:20.083" v="60" actId="478"/>
          <ac:spMkLst>
            <pc:docMk/>
            <pc:sldMk cId="0" sldId="259"/>
            <ac:spMk id="16" creationId="{00000000-0000-0000-0000-000000000000}"/>
          </ac:spMkLst>
        </pc:spChg>
        <pc:spChg chg="del mod">
          <ac:chgData name="indirecttaxgarg@gmail.com" userId="6d1d721cacd1ef0f" providerId="LiveId" clId="{561A3BA9-A05E-4886-8CD6-D43D0640A776}" dt="2026-02-05T10:20:11.873" v="56" actId="478"/>
          <ac:spMkLst>
            <pc:docMk/>
            <pc:sldMk cId="0" sldId="259"/>
            <ac:spMk id="17" creationId="{00000000-0000-0000-0000-000000000000}"/>
          </ac:spMkLst>
        </pc:spChg>
        <pc:spChg chg="del mod">
          <ac:chgData name="indirecttaxgarg@gmail.com" userId="6d1d721cacd1ef0f" providerId="LiveId" clId="{561A3BA9-A05E-4886-8CD6-D43D0640A776}" dt="2026-02-05T10:20:05.139" v="54" actId="478"/>
          <ac:spMkLst>
            <pc:docMk/>
            <pc:sldMk cId="0" sldId="259"/>
            <ac:spMk id="18" creationId="{00000000-0000-0000-0000-000000000000}"/>
          </ac:spMkLst>
        </pc:spChg>
      </pc:sldChg>
      <pc:sldChg chg="addSp modSp mod">
        <pc:chgData name="indirecttaxgarg@gmail.com" userId="6d1d721cacd1ef0f" providerId="LiveId" clId="{561A3BA9-A05E-4886-8CD6-D43D0640A776}" dt="2026-02-05T10:39:11.780" v="167" actId="404"/>
        <pc:sldMkLst>
          <pc:docMk/>
          <pc:sldMk cId="0" sldId="260"/>
        </pc:sldMkLst>
        <pc:spChg chg="mod">
          <ac:chgData name="indirecttaxgarg@gmail.com" userId="6d1d721cacd1ef0f" providerId="LiveId" clId="{561A3BA9-A05E-4886-8CD6-D43D0640A776}" dt="2026-02-05T10:39:11.780" v="167" actId="404"/>
          <ac:spMkLst>
            <pc:docMk/>
            <pc:sldMk cId="0" sldId="260"/>
            <ac:spMk id="4" creationId="{00000000-0000-0000-0000-000000000000}"/>
          </ac:spMkLst>
        </pc:spChg>
        <pc:spChg chg="mod">
          <ac:chgData name="indirecttaxgarg@gmail.com" userId="6d1d721cacd1ef0f" providerId="LiveId" clId="{561A3BA9-A05E-4886-8CD6-D43D0640A776}" dt="2026-02-05T10:21:47.721" v="70" actId="20577"/>
          <ac:spMkLst>
            <pc:docMk/>
            <pc:sldMk cId="0" sldId="260"/>
            <ac:spMk id="6" creationId="{00000000-0000-0000-0000-000000000000}"/>
          </ac:spMkLst>
        </pc:spChg>
        <pc:picChg chg="add mod">
          <ac:chgData name="indirecttaxgarg@gmail.com" userId="6d1d721cacd1ef0f" providerId="LiveId" clId="{561A3BA9-A05E-4886-8CD6-D43D0640A776}" dt="2026-02-05T10:39:00.154" v="158"/>
          <ac:picMkLst>
            <pc:docMk/>
            <pc:sldMk cId="0" sldId="260"/>
            <ac:picMk id="8" creationId="{FAAF49BA-1E32-106E-3165-4CF567890F8F}"/>
          </ac:picMkLst>
        </pc:picChg>
      </pc:sldChg>
      <pc:sldChg chg="modSp mod">
        <pc:chgData name="indirecttaxgarg@gmail.com" userId="6d1d721cacd1ef0f" providerId="LiveId" clId="{561A3BA9-A05E-4886-8CD6-D43D0640A776}" dt="2026-02-05T10:22:51.560" v="104" actId="6549"/>
        <pc:sldMkLst>
          <pc:docMk/>
          <pc:sldMk cId="0" sldId="261"/>
        </pc:sldMkLst>
        <pc:spChg chg="mod">
          <ac:chgData name="indirecttaxgarg@gmail.com" userId="6d1d721cacd1ef0f" providerId="LiveId" clId="{561A3BA9-A05E-4886-8CD6-D43D0640A776}" dt="2026-02-05T10:22:34.263" v="102" actId="20577"/>
          <ac:spMkLst>
            <pc:docMk/>
            <pc:sldMk cId="0" sldId="261"/>
            <ac:spMk id="9" creationId="{00000000-0000-0000-0000-000000000000}"/>
          </ac:spMkLst>
        </pc:spChg>
        <pc:spChg chg="mod">
          <ac:chgData name="indirecttaxgarg@gmail.com" userId="6d1d721cacd1ef0f" providerId="LiveId" clId="{561A3BA9-A05E-4886-8CD6-D43D0640A776}" dt="2026-02-05T10:22:51.560" v="104" actId="6549"/>
          <ac:spMkLst>
            <pc:docMk/>
            <pc:sldMk cId="0" sldId="261"/>
            <ac:spMk id="11" creationId="{00000000-0000-0000-0000-000000000000}"/>
          </ac:spMkLst>
        </pc:spChg>
      </pc:sldChg>
      <pc:sldChg chg="modSp mod">
        <pc:chgData name="indirecttaxgarg@gmail.com" userId="6d1d721cacd1ef0f" providerId="LiveId" clId="{561A3BA9-A05E-4886-8CD6-D43D0640A776}" dt="2026-02-05T10:24:58.803" v="129" actId="20577"/>
        <pc:sldMkLst>
          <pc:docMk/>
          <pc:sldMk cId="0" sldId="262"/>
        </pc:sldMkLst>
        <pc:spChg chg="mod">
          <ac:chgData name="indirecttaxgarg@gmail.com" userId="6d1d721cacd1ef0f" providerId="LiveId" clId="{561A3BA9-A05E-4886-8CD6-D43D0640A776}" dt="2026-02-05T10:23:49.084" v="114" actId="14100"/>
          <ac:spMkLst>
            <pc:docMk/>
            <pc:sldMk cId="0" sldId="262"/>
            <ac:spMk id="8" creationId="{00000000-0000-0000-0000-000000000000}"/>
          </ac:spMkLst>
        </pc:spChg>
        <pc:spChg chg="mod">
          <ac:chgData name="indirecttaxgarg@gmail.com" userId="6d1d721cacd1ef0f" providerId="LiveId" clId="{561A3BA9-A05E-4886-8CD6-D43D0640A776}" dt="2026-02-05T10:24:58.803" v="129" actId="20577"/>
          <ac:spMkLst>
            <pc:docMk/>
            <pc:sldMk cId="0" sldId="262"/>
            <ac:spMk id="10" creationId="{00000000-0000-0000-0000-000000000000}"/>
          </ac:spMkLst>
        </pc:spChg>
      </pc:sldChg>
      <pc:sldChg chg="addSp delSp modSp mod">
        <pc:chgData name="indirecttaxgarg@gmail.com" userId="6d1d721cacd1ef0f" providerId="LiveId" clId="{561A3BA9-A05E-4886-8CD6-D43D0640A776}" dt="2026-02-05T10:40:05.367" v="172" actId="1076"/>
        <pc:sldMkLst>
          <pc:docMk/>
          <pc:sldMk cId="0" sldId="263"/>
        </pc:sldMkLst>
        <pc:spChg chg="mod">
          <ac:chgData name="indirecttaxgarg@gmail.com" userId="6d1d721cacd1ef0f" providerId="LiveId" clId="{561A3BA9-A05E-4886-8CD6-D43D0640A776}" dt="2026-02-05T10:40:01.531" v="171" actId="164"/>
          <ac:spMkLst>
            <pc:docMk/>
            <pc:sldMk cId="0" sldId="263"/>
            <ac:spMk id="4" creationId="{00000000-0000-0000-0000-000000000000}"/>
          </ac:spMkLst>
        </pc:spChg>
        <pc:spChg chg="mod">
          <ac:chgData name="indirecttaxgarg@gmail.com" userId="6d1d721cacd1ef0f" providerId="LiveId" clId="{561A3BA9-A05E-4886-8CD6-D43D0640A776}" dt="2026-02-05T10:40:01.531" v="171" actId="164"/>
          <ac:spMkLst>
            <pc:docMk/>
            <pc:sldMk cId="0" sldId="263"/>
            <ac:spMk id="5" creationId="{00000000-0000-0000-0000-000000000000}"/>
          </ac:spMkLst>
        </pc:spChg>
        <pc:spChg chg="mod">
          <ac:chgData name="indirecttaxgarg@gmail.com" userId="6d1d721cacd1ef0f" providerId="LiveId" clId="{561A3BA9-A05E-4886-8CD6-D43D0640A776}" dt="2026-02-05T10:40:01.531" v="171" actId="164"/>
          <ac:spMkLst>
            <pc:docMk/>
            <pc:sldMk cId="0" sldId="263"/>
            <ac:spMk id="6" creationId="{00000000-0000-0000-0000-000000000000}"/>
          </ac:spMkLst>
        </pc:spChg>
        <pc:spChg chg="mod">
          <ac:chgData name="indirecttaxgarg@gmail.com" userId="6d1d721cacd1ef0f" providerId="LiveId" clId="{561A3BA9-A05E-4886-8CD6-D43D0640A776}" dt="2026-02-05T10:40:01.531" v="171" actId="164"/>
          <ac:spMkLst>
            <pc:docMk/>
            <pc:sldMk cId="0" sldId="263"/>
            <ac:spMk id="7" creationId="{00000000-0000-0000-0000-000000000000}"/>
          </ac:spMkLst>
        </pc:spChg>
        <pc:spChg chg="mod">
          <ac:chgData name="indirecttaxgarg@gmail.com" userId="6d1d721cacd1ef0f" providerId="LiveId" clId="{561A3BA9-A05E-4886-8CD6-D43D0640A776}" dt="2026-02-05T10:40:01.531" v="171" actId="164"/>
          <ac:spMkLst>
            <pc:docMk/>
            <pc:sldMk cId="0" sldId="263"/>
            <ac:spMk id="8" creationId="{00000000-0000-0000-0000-000000000000}"/>
          </ac:spMkLst>
        </pc:spChg>
        <pc:spChg chg="mod">
          <ac:chgData name="indirecttaxgarg@gmail.com" userId="6d1d721cacd1ef0f" providerId="LiveId" clId="{561A3BA9-A05E-4886-8CD6-D43D0640A776}" dt="2026-02-05T10:40:01.531" v="171" actId="164"/>
          <ac:spMkLst>
            <pc:docMk/>
            <pc:sldMk cId="0" sldId="263"/>
            <ac:spMk id="9" creationId="{00000000-0000-0000-0000-000000000000}"/>
          </ac:spMkLst>
        </pc:spChg>
        <pc:spChg chg="mod">
          <ac:chgData name="indirecttaxgarg@gmail.com" userId="6d1d721cacd1ef0f" providerId="LiveId" clId="{561A3BA9-A05E-4886-8CD6-D43D0640A776}" dt="2026-02-05T10:40:01.531" v="171" actId="164"/>
          <ac:spMkLst>
            <pc:docMk/>
            <pc:sldMk cId="0" sldId="263"/>
            <ac:spMk id="10" creationId="{00000000-0000-0000-0000-000000000000}"/>
          </ac:spMkLst>
        </pc:spChg>
        <pc:spChg chg="mod">
          <ac:chgData name="indirecttaxgarg@gmail.com" userId="6d1d721cacd1ef0f" providerId="LiveId" clId="{561A3BA9-A05E-4886-8CD6-D43D0640A776}" dt="2026-02-05T10:40:01.531" v="171" actId="164"/>
          <ac:spMkLst>
            <pc:docMk/>
            <pc:sldMk cId="0" sldId="263"/>
            <ac:spMk id="11" creationId="{00000000-0000-0000-0000-000000000000}"/>
          </ac:spMkLst>
        </pc:spChg>
        <pc:spChg chg="mod">
          <ac:chgData name="indirecttaxgarg@gmail.com" userId="6d1d721cacd1ef0f" providerId="LiveId" clId="{561A3BA9-A05E-4886-8CD6-D43D0640A776}" dt="2026-02-05T10:40:01.531" v="171" actId="164"/>
          <ac:spMkLst>
            <pc:docMk/>
            <pc:sldMk cId="0" sldId="263"/>
            <ac:spMk id="12" creationId="{00000000-0000-0000-0000-000000000000}"/>
          </ac:spMkLst>
        </pc:spChg>
        <pc:spChg chg="mod">
          <ac:chgData name="indirecttaxgarg@gmail.com" userId="6d1d721cacd1ef0f" providerId="LiveId" clId="{561A3BA9-A05E-4886-8CD6-D43D0640A776}" dt="2026-02-05T10:40:01.531" v="171" actId="164"/>
          <ac:spMkLst>
            <pc:docMk/>
            <pc:sldMk cId="0" sldId="263"/>
            <ac:spMk id="13" creationId="{00000000-0000-0000-0000-000000000000}"/>
          </ac:spMkLst>
        </pc:spChg>
        <pc:grpChg chg="mod">
          <ac:chgData name="indirecttaxgarg@gmail.com" userId="6d1d721cacd1ef0f" providerId="LiveId" clId="{561A3BA9-A05E-4886-8CD6-D43D0640A776}" dt="2026-02-05T10:40:05.367" v="172" actId="1076"/>
          <ac:grpSpMkLst>
            <pc:docMk/>
            <pc:sldMk cId="0" sldId="263"/>
            <ac:grpSpMk id="21" creationId="{8C484D0A-C9AA-4D24-06AA-0357BB4DDDAC}"/>
          </ac:grpSpMkLst>
        </pc:grpChg>
        <pc:picChg chg="del">
          <ac:chgData name="indirecttaxgarg@gmail.com" userId="6d1d721cacd1ef0f" providerId="LiveId" clId="{561A3BA9-A05E-4886-8CD6-D43D0640A776}" dt="2026-02-05T10:39:31.460" v="168" actId="478"/>
          <ac:picMkLst>
            <pc:docMk/>
            <pc:sldMk cId="0" sldId="263"/>
            <ac:picMk id="14" creationId="{00000000-0000-0000-0000-000000000000}"/>
          </ac:picMkLst>
        </pc:picChg>
      </pc:sldChg>
      <pc:sldChg chg="modSp mod">
        <pc:chgData name="indirecttaxgarg@gmail.com" userId="6d1d721cacd1ef0f" providerId="LiveId" clId="{561A3BA9-A05E-4886-8CD6-D43D0640A776}" dt="2026-02-05T10:27:47.268" v="146" actId="20577"/>
        <pc:sldMkLst>
          <pc:docMk/>
          <pc:sldMk cId="0" sldId="267"/>
        </pc:sldMkLst>
        <pc:spChg chg="mod">
          <ac:chgData name="indirecttaxgarg@gmail.com" userId="6d1d721cacd1ef0f" providerId="LiveId" clId="{561A3BA9-A05E-4886-8CD6-D43D0640A776}" dt="2026-02-05T10:27:47.268" v="146" actId="20577"/>
          <ac:spMkLst>
            <pc:docMk/>
            <pc:sldMk cId="0" sldId="267"/>
            <ac:spMk id="6" creationId="{00000000-0000-0000-0000-000000000000}"/>
          </ac:spMkLst>
        </pc:spChg>
      </pc:sldChg>
      <pc:sldChg chg="modSp mod">
        <pc:chgData name="indirecttaxgarg@gmail.com" userId="6d1d721cacd1ef0f" providerId="LiveId" clId="{561A3BA9-A05E-4886-8CD6-D43D0640A776}" dt="2026-02-05T10:28:31.819" v="148" actId="14100"/>
        <pc:sldMkLst>
          <pc:docMk/>
          <pc:sldMk cId="0" sldId="268"/>
        </pc:sldMkLst>
        <pc:spChg chg="mod">
          <ac:chgData name="indirecttaxgarg@gmail.com" userId="6d1d721cacd1ef0f" providerId="LiveId" clId="{561A3BA9-A05E-4886-8CD6-D43D0640A776}" dt="2026-02-05T10:28:31.819" v="148" actId="14100"/>
          <ac:spMkLst>
            <pc:docMk/>
            <pc:sldMk cId="0" sldId="268"/>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3"/>
          <p:cNvSpPr txBox="1"/>
          <p:nvPr/>
        </p:nvSpPr>
        <p:spPr>
          <a:xfrm>
            <a:off x="0" y="-317"/>
            <a:ext cx="12192000" cy="6858635"/>
          </a:xfrm>
          <a:prstGeom prst="rect">
            <a:avLst/>
          </a:prstGeom>
          <a:blipFill>
            <a:blip r:embed="rId2"/>
            <a:srcRect/>
            <a:stretch>
              <a:fillRect/>
            </a:stretch>
          </a:blip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文本框 5"/>
          <p:cNvSpPr txBox="1"/>
          <p:nvPr/>
        </p:nvSpPr>
        <p:spPr>
          <a:xfrm>
            <a:off x="533468" y="1608924"/>
            <a:ext cx="4724332" cy="2954655"/>
          </a:xfrm>
          <a:prstGeom prst="rect">
            <a:avLst/>
          </a:prstGeom>
          <a:noFill/>
          <a:ln>
            <a:noFill/>
          </a:ln>
        </p:spPr>
        <p:txBody>
          <a:bodyPr vert="horz" wrap="square" lIns="91440" tIns="45720" rIns="91440" bIns="45720" rtlCol="0" anchor="ctr"/>
          <a:lstStyle/>
          <a:p>
            <a:pPr algn="l">
              <a:lnSpc>
                <a:spcPct val="110000"/>
              </a:lnSpc>
            </a:pPr>
            <a:r>
              <a:rPr kumimoji="1" lang="en-US" altLang="zh-CN" sz="3500">
                <a:ln w="12700">
                  <a:noFill/>
                </a:ln>
                <a:solidFill>
                  <a:srgbClr val="FFFFFF">
                    <a:alpha val="100000"/>
                  </a:srgbClr>
                </a:solidFill>
                <a:latin typeface="Poppins"/>
                <a:ea typeface="Poppins"/>
                <a:cs typeface="Poppins"/>
              </a:rPr>
              <a:t>Analysis of Indirect Proposals in Union Budget 2026</a:t>
            </a:r>
            <a:endParaRPr kumimoji="1" lang="zh-CN" altLang="en-US"/>
          </a:p>
        </p:txBody>
      </p:sp>
      <p:sp>
        <p:nvSpPr>
          <p:cNvPr id="4" name="文本框 11"/>
          <p:cNvSpPr txBox="1"/>
          <p:nvPr/>
        </p:nvSpPr>
        <p:spPr>
          <a:xfrm>
            <a:off x="577215" y="5356228"/>
            <a:ext cx="4832985" cy="396219"/>
          </a:xfrm>
          <a:prstGeom prst="rect">
            <a:avLst/>
          </a:prstGeom>
          <a:noFill/>
          <a:ln>
            <a:noFill/>
          </a:ln>
        </p:spPr>
        <p:txBody>
          <a:bodyPr vert="horz" wrap="square" lIns="91440" tIns="45720" rIns="91440" bIns="45720" rtlCol="0" anchor="t"/>
          <a:lstStyle/>
          <a:p>
            <a:pPr algn="l">
              <a:lnSpc>
                <a:spcPct val="110000"/>
              </a:lnSpc>
            </a:pPr>
            <a:r>
              <a:rPr kumimoji="1" lang="en-US" altLang="zh-CN" sz="1800" dirty="0">
                <a:ln w="12700">
                  <a:noFill/>
                </a:ln>
                <a:solidFill>
                  <a:srgbClr val="FFFFFF">
                    <a:alpha val="100000"/>
                  </a:srgbClr>
                </a:solidFill>
                <a:latin typeface="Poppins"/>
                <a:ea typeface="Poppins"/>
                <a:cs typeface="Poppins"/>
              </a:rPr>
              <a:t>By CA Krishan Garg</a:t>
            </a:r>
            <a:br>
              <a:rPr kumimoji="1" lang="en-US" altLang="zh-CN" sz="1800" dirty="0">
                <a:ln w="12700">
                  <a:noFill/>
                </a:ln>
                <a:solidFill>
                  <a:srgbClr val="FFFFFF">
                    <a:alpha val="100000"/>
                  </a:srgbClr>
                </a:solidFill>
                <a:latin typeface="Poppins"/>
                <a:ea typeface="Poppins"/>
                <a:cs typeface="Poppins"/>
              </a:rPr>
            </a:br>
            <a:r>
              <a:rPr kumimoji="1" lang="en-US" altLang="zh-CN" sz="1800" dirty="0" err="1">
                <a:ln w="12700">
                  <a:noFill/>
                </a:ln>
                <a:solidFill>
                  <a:srgbClr val="FFFFFF">
                    <a:alpha val="100000"/>
                  </a:srgbClr>
                </a:solidFill>
                <a:latin typeface="Poppins"/>
                <a:ea typeface="Poppins"/>
                <a:cs typeface="Poppins"/>
              </a:rPr>
              <a:t>M.Com</a:t>
            </a:r>
            <a:r>
              <a:rPr kumimoji="1" lang="en-US" altLang="zh-CN" sz="1800" dirty="0">
                <a:ln w="12700">
                  <a:noFill/>
                </a:ln>
                <a:solidFill>
                  <a:srgbClr val="FFFFFF">
                    <a:alpha val="100000"/>
                  </a:srgbClr>
                </a:solidFill>
                <a:latin typeface="Poppins"/>
                <a:ea typeface="Poppins"/>
                <a:cs typeface="Poppins"/>
              </a:rPr>
              <a:t>., F.C.A., C.S., DTMP.</a:t>
            </a:r>
            <a:endParaRPr kumimoji="1" lang="zh-CN" altLang="en-US" dirty="0"/>
          </a:p>
        </p:txBody>
      </p:sp>
      <p:cxnSp>
        <p:nvCxnSpPr>
          <p:cNvPr id="5" name="直接连接符 7"/>
          <p:cNvCxnSpPr/>
          <p:nvPr/>
        </p:nvCxnSpPr>
        <p:spPr>
          <a:xfrm>
            <a:off x="679484" y="4914900"/>
            <a:ext cx="3079716" cy="0"/>
          </a:xfrm>
          <a:prstGeom prst="line">
            <a:avLst/>
          </a:prstGeom>
          <a:noFill/>
          <a:ln w="25400" cap="sq">
            <a:solidFill>
              <a:schemeClr val="accent1">
                <a:lumMod val="20000"/>
                <a:lumOff val="80000"/>
                <a:alpha val="27000"/>
              </a:schemeClr>
            </a:solidFill>
            <a:prstDash val="solid"/>
            <a:miter/>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95"/>
          <p:cNvSpPr txBox="1"/>
          <p:nvPr/>
        </p:nvSpPr>
        <p:spPr>
          <a:xfrm>
            <a:off x="0" y="0"/>
            <a:ext cx="12192000" cy="6858000"/>
          </a:xfrm>
          <a:prstGeom prst="rect">
            <a:avLst/>
          </a:prstGeom>
          <a:gradFill>
            <a:gsLst>
              <a:gs pos="0">
                <a:schemeClr val="accent4">
                  <a:lumMod val="20000"/>
                  <a:lumOff val="80000"/>
                  <a:alpha val="58000"/>
                </a:schemeClr>
              </a:gs>
              <a:gs pos="100000">
                <a:schemeClr val="accent1">
                  <a:lumMod val="20000"/>
                  <a:lumOff val="8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Rectangle: Rounded Corners 8"/>
          <p:cNvSpPr txBox="1"/>
          <p:nvPr/>
        </p:nvSpPr>
        <p:spPr>
          <a:xfrm>
            <a:off x="2464278" y="1184582"/>
            <a:ext cx="3573278" cy="2312352"/>
          </a:xfrm>
          <a:prstGeom prst="roundRect">
            <a:avLst>
              <a:gd name="adj" fmla="val 10352"/>
            </a:avLst>
          </a:prstGeom>
          <a:solidFill>
            <a:schemeClr val="bg1"/>
          </a:solidFill>
          <a:ln w="190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TextBox 9"/>
          <p:cNvSpPr txBox="1"/>
          <p:nvPr/>
        </p:nvSpPr>
        <p:spPr>
          <a:xfrm>
            <a:off x="2842556" y="2443951"/>
            <a:ext cx="2957788" cy="881523"/>
          </a:xfrm>
          <a:prstGeom prst="rect">
            <a:avLst/>
          </a:prstGeom>
          <a:noFill/>
          <a:ln>
            <a:noFill/>
          </a:ln>
        </p:spPr>
        <p:txBody>
          <a:bodyPr vert="horz" wrap="square" lIns="91440" tIns="45720" rIns="91440" bIns="45720" rtlCol="0" anchor="t"/>
          <a:lstStyle/>
          <a:p>
            <a:pPr algn="l">
              <a:lnSpc>
                <a:spcPct val="120000"/>
              </a:lnSpc>
            </a:pPr>
            <a:r>
              <a:rPr kumimoji="1" lang="en-US" altLang="zh-CN" sz="2300" dirty="0">
                <a:ln w="12700">
                  <a:noFill/>
                </a:ln>
                <a:solidFill>
                  <a:srgbClr val="000000">
                    <a:alpha val="100000"/>
                  </a:srgbClr>
                </a:solidFill>
                <a:latin typeface="Source Han Sans CN Regular"/>
                <a:ea typeface="Source Han Sans CN Regular"/>
                <a:cs typeface="Source Han Sans CN Regular"/>
              </a:rPr>
              <a:t>Conflict between AAAR Rulings</a:t>
            </a:r>
            <a:endParaRPr kumimoji="1" lang="zh-CN" altLang="en-US" dirty="0"/>
          </a:p>
        </p:txBody>
      </p:sp>
      <p:sp>
        <p:nvSpPr>
          <p:cNvPr id="5" name="TextBox 10"/>
          <p:cNvSpPr txBox="1"/>
          <p:nvPr/>
        </p:nvSpPr>
        <p:spPr>
          <a:xfrm>
            <a:off x="2842555" y="1499484"/>
            <a:ext cx="2171604" cy="523220"/>
          </a:xfrm>
          <a:prstGeom prst="rect">
            <a:avLst/>
          </a:prstGeom>
          <a:noFill/>
          <a:ln>
            <a:noFill/>
          </a:ln>
        </p:spPr>
        <p:txBody>
          <a:bodyPr vert="horz" wrap="square" lIns="91440" tIns="45720" rIns="91440" bIns="45720" rtlCol="0" anchor="t"/>
          <a:lstStyle/>
          <a:p>
            <a:pPr algn="l">
              <a:lnSpc>
                <a:spcPct val="110000"/>
              </a:lnSpc>
            </a:pPr>
            <a:r>
              <a:rPr kumimoji="1" lang="en-US" altLang="zh-CN" dirty="0">
                <a:ln w="12700">
                  <a:noFill/>
                </a:ln>
                <a:solidFill>
                  <a:srgbClr val="224848">
                    <a:alpha val="100000"/>
                  </a:srgbClr>
                </a:solidFill>
                <a:latin typeface="Source Han Sans CN Bold"/>
                <a:ea typeface="Source Han Sans CN Bold"/>
                <a:cs typeface="Source Han Sans CN Bold"/>
              </a:rPr>
              <a:t>Appellate Authority for Advance Ruling (AAAR)</a:t>
            </a:r>
            <a:endParaRPr kumimoji="1" lang="zh-CN" altLang="en-US" sz="2000" dirty="0"/>
          </a:p>
        </p:txBody>
      </p:sp>
      <p:sp>
        <p:nvSpPr>
          <p:cNvPr id="6" name="Rectangle: Rounded Corners 11"/>
          <p:cNvSpPr txBox="1"/>
          <p:nvPr/>
        </p:nvSpPr>
        <p:spPr>
          <a:xfrm>
            <a:off x="2464278" y="3738217"/>
            <a:ext cx="3573278" cy="2312352"/>
          </a:xfrm>
          <a:prstGeom prst="roundRect">
            <a:avLst>
              <a:gd name="adj" fmla="val 10352"/>
            </a:avLst>
          </a:prstGeom>
          <a:solidFill>
            <a:schemeClr val="bg1"/>
          </a:solidFill>
          <a:ln w="190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7" name="TextBox 12"/>
          <p:cNvSpPr txBox="1"/>
          <p:nvPr/>
        </p:nvSpPr>
        <p:spPr>
          <a:xfrm>
            <a:off x="2842555" y="4540035"/>
            <a:ext cx="2957788" cy="881523"/>
          </a:xfrm>
          <a:prstGeom prst="rect">
            <a:avLst/>
          </a:prstGeom>
          <a:noFill/>
          <a:ln>
            <a:noFill/>
          </a:ln>
        </p:spPr>
        <p:txBody>
          <a:bodyPr vert="horz" wrap="square" lIns="91440" tIns="45720" rIns="91440" bIns="45720" rtlCol="0" anchor="t"/>
          <a:lstStyle/>
          <a:p>
            <a:pPr algn="l">
              <a:lnSpc>
                <a:spcPct val="120000"/>
              </a:lnSpc>
            </a:pPr>
            <a:r>
              <a:rPr kumimoji="1" lang="en-US" altLang="zh-CN" sz="1400" dirty="0">
                <a:ln w="12700">
                  <a:noFill/>
                </a:ln>
                <a:solidFill>
                  <a:srgbClr val="000000">
                    <a:alpha val="100000"/>
                  </a:srgbClr>
                </a:solidFill>
                <a:latin typeface="Source Han Sans CN Regular"/>
                <a:ea typeface="Source Han Sans CN Regular"/>
                <a:cs typeface="Source Han Sans CN Regular"/>
              </a:rPr>
              <a:t>FA (2) 2019 constituted National Appellate Authority for Advance Rulings (NAAAR) in order to hear such conflicts under Section 101A but till the date not implemented</a:t>
            </a:r>
            <a:endParaRPr kumimoji="1" lang="zh-CN" altLang="en-US" dirty="0"/>
          </a:p>
        </p:txBody>
      </p:sp>
      <p:sp>
        <p:nvSpPr>
          <p:cNvPr id="8" name="TextBox 13"/>
          <p:cNvSpPr txBox="1"/>
          <p:nvPr/>
        </p:nvSpPr>
        <p:spPr>
          <a:xfrm>
            <a:off x="2842555" y="4053119"/>
            <a:ext cx="2470470" cy="523220"/>
          </a:xfrm>
          <a:prstGeom prst="rect">
            <a:avLst/>
          </a:prstGeom>
          <a:noFill/>
          <a:ln>
            <a:noFill/>
          </a:ln>
        </p:spPr>
        <p:txBody>
          <a:bodyPr vert="horz" wrap="square" lIns="91440" tIns="45720" rIns="91440" bIns="45720" rtlCol="0" anchor="t"/>
          <a:lstStyle/>
          <a:p>
            <a:pPr algn="l">
              <a:lnSpc>
                <a:spcPct val="110000"/>
              </a:lnSpc>
            </a:pPr>
            <a:r>
              <a:rPr kumimoji="1" lang="en-US" altLang="zh-CN" sz="2200">
                <a:ln w="12700">
                  <a:noFill/>
                </a:ln>
                <a:solidFill>
                  <a:srgbClr val="224848">
                    <a:alpha val="100000"/>
                  </a:srgbClr>
                </a:solidFill>
                <a:latin typeface="Source Han Sans CN Bold"/>
                <a:ea typeface="Source Han Sans CN Bold"/>
                <a:cs typeface="Source Han Sans CN Bold"/>
              </a:rPr>
              <a:t>Finance Act, 2019</a:t>
            </a:r>
            <a:endParaRPr kumimoji="1" lang="zh-CN" altLang="en-US"/>
          </a:p>
        </p:txBody>
      </p:sp>
      <p:sp>
        <p:nvSpPr>
          <p:cNvPr id="9" name="Rectangle: Rounded Corners 14"/>
          <p:cNvSpPr txBox="1"/>
          <p:nvPr/>
        </p:nvSpPr>
        <p:spPr>
          <a:xfrm>
            <a:off x="6336422" y="1184582"/>
            <a:ext cx="3573278" cy="2312352"/>
          </a:xfrm>
          <a:prstGeom prst="roundRect">
            <a:avLst>
              <a:gd name="adj" fmla="val 10352"/>
            </a:avLst>
          </a:prstGeom>
          <a:solidFill>
            <a:schemeClr val="bg1"/>
          </a:solidFill>
          <a:ln w="190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TextBox 15"/>
          <p:cNvSpPr txBox="1"/>
          <p:nvPr/>
        </p:nvSpPr>
        <p:spPr>
          <a:xfrm>
            <a:off x="6714700" y="2138127"/>
            <a:ext cx="2957788" cy="881523"/>
          </a:xfrm>
          <a:prstGeom prst="rect">
            <a:avLst/>
          </a:prstGeom>
          <a:noFill/>
          <a:ln>
            <a:noFill/>
          </a:ln>
        </p:spPr>
        <p:txBody>
          <a:bodyPr vert="horz" wrap="square" lIns="91440" tIns="45720" rIns="91440" bIns="45720" rtlCol="0" anchor="t"/>
          <a:lstStyle/>
          <a:p>
            <a:pPr algn="l">
              <a:lnSpc>
                <a:spcPct val="120000"/>
              </a:lnSpc>
            </a:pPr>
            <a:r>
              <a:rPr kumimoji="1" lang="en-US" altLang="zh-CN" sz="1400" dirty="0">
                <a:ln w="12700">
                  <a:noFill/>
                </a:ln>
                <a:solidFill>
                  <a:srgbClr val="000000">
                    <a:alpha val="100000"/>
                  </a:srgbClr>
                </a:solidFill>
                <a:latin typeface="Source Han Sans CN Regular"/>
                <a:ea typeface="Source Han Sans CN Regular"/>
                <a:cs typeface="Source Han Sans CN Regular"/>
              </a:rPr>
              <a:t>Government on the recommendations of the GST Council to empower any existing authority constituted under any law for the time being in force to exercise such function till NAAAR is constituted</a:t>
            </a:r>
            <a:endParaRPr kumimoji="1" lang="zh-CN" altLang="en-US" dirty="0"/>
          </a:p>
        </p:txBody>
      </p:sp>
      <p:sp>
        <p:nvSpPr>
          <p:cNvPr id="11" name="TextBox 16"/>
          <p:cNvSpPr txBox="1"/>
          <p:nvPr/>
        </p:nvSpPr>
        <p:spPr>
          <a:xfrm>
            <a:off x="6714699" y="1499484"/>
            <a:ext cx="2171604" cy="523220"/>
          </a:xfrm>
          <a:prstGeom prst="rect">
            <a:avLst/>
          </a:prstGeom>
          <a:noFill/>
          <a:ln>
            <a:noFill/>
          </a:ln>
        </p:spPr>
        <p:txBody>
          <a:bodyPr vert="horz" wrap="square" lIns="91440" tIns="45720" rIns="91440" bIns="45720" rtlCol="0" anchor="t"/>
          <a:lstStyle/>
          <a:p>
            <a:pPr algn="l">
              <a:lnSpc>
                <a:spcPct val="110000"/>
              </a:lnSpc>
            </a:pPr>
            <a:r>
              <a:rPr kumimoji="1" lang="en-US" altLang="zh-CN" sz="2000">
                <a:ln w="12700">
                  <a:noFill/>
                </a:ln>
                <a:solidFill>
                  <a:srgbClr val="224848">
                    <a:alpha val="100000"/>
                  </a:srgbClr>
                </a:solidFill>
                <a:latin typeface="Source Han Sans CN Bold"/>
                <a:ea typeface="Source Han Sans CN Bold"/>
                <a:cs typeface="Source Han Sans CN Bold"/>
              </a:rPr>
              <a:t>Proposal in FA 2026</a:t>
            </a:r>
            <a:endParaRPr kumimoji="1" lang="zh-CN" altLang="en-US"/>
          </a:p>
        </p:txBody>
      </p:sp>
      <p:sp>
        <p:nvSpPr>
          <p:cNvPr id="12" name="Rectangle: Rounded Corners 17"/>
          <p:cNvSpPr txBox="1"/>
          <p:nvPr/>
        </p:nvSpPr>
        <p:spPr>
          <a:xfrm>
            <a:off x="6336422" y="3738217"/>
            <a:ext cx="3573278" cy="2312352"/>
          </a:xfrm>
          <a:prstGeom prst="roundRect">
            <a:avLst>
              <a:gd name="adj" fmla="val 10352"/>
            </a:avLst>
          </a:prstGeom>
          <a:solidFill>
            <a:schemeClr val="bg1"/>
          </a:solidFill>
          <a:ln w="190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TextBox 18"/>
          <p:cNvSpPr txBox="1"/>
          <p:nvPr/>
        </p:nvSpPr>
        <p:spPr>
          <a:xfrm>
            <a:off x="6714700" y="4735704"/>
            <a:ext cx="2957788" cy="881523"/>
          </a:xfrm>
          <a:prstGeom prst="rect">
            <a:avLst/>
          </a:prstGeom>
          <a:noFill/>
          <a:ln>
            <a:noFill/>
          </a:ln>
        </p:spPr>
        <p:txBody>
          <a:bodyPr vert="horz" wrap="square" lIns="91440" tIns="45720" rIns="91440" bIns="45720" rtlCol="0" anchor="t"/>
          <a:lstStyle/>
          <a:p>
            <a:pPr algn="l">
              <a:lnSpc>
                <a:spcPct val="120000"/>
              </a:lnSpc>
            </a:pPr>
            <a:r>
              <a:rPr kumimoji="1" lang="en-US" altLang="zh-CN" sz="2100">
                <a:ln w="12700">
                  <a:noFill/>
                </a:ln>
                <a:solidFill>
                  <a:srgbClr val="000000">
                    <a:alpha val="100000"/>
                  </a:srgbClr>
                </a:solidFill>
                <a:latin typeface="Source Han Sans CN Regular"/>
                <a:ea typeface="Source Han Sans CN Regular"/>
                <a:cs typeface="Source Han Sans CN Regular"/>
              </a:rPr>
              <a:t>Existing authority shall include a Tribunal</a:t>
            </a:r>
            <a:endParaRPr kumimoji="1" lang="zh-CN" altLang="en-US"/>
          </a:p>
        </p:txBody>
      </p:sp>
      <p:sp>
        <p:nvSpPr>
          <p:cNvPr id="14" name="TextBox 19"/>
          <p:cNvSpPr txBox="1"/>
          <p:nvPr/>
        </p:nvSpPr>
        <p:spPr>
          <a:xfrm>
            <a:off x="6714699" y="4053119"/>
            <a:ext cx="2171604" cy="523220"/>
          </a:xfrm>
          <a:prstGeom prst="rect">
            <a:avLst/>
          </a:prstGeom>
          <a:noFill/>
          <a:ln>
            <a:noFill/>
          </a:ln>
        </p:spPr>
        <p:txBody>
          <a:bodyPr vert="horz" wrap="square" lIns="91440" tIns="45720" rIns="91440" bIns="45720" rtlCol="0" anchor="t"/>
          <a:lstStyle/>
          <a:p>
            <a:pPr algn="l">
              <a:lnSpc>
                <a:spcPct val="110000"/>
              </a:lnSpc>
            </a:pPr>
            <a:r>
              <a:rPr kumimoji="1" lang="en-US" altLang="zh-CN" sz="1900">
                <a:ln w="12700">
                  <a:noFill/>
                </a:ln>
                <a:solidFill>
                  <a:srgbClr val="224848">
                    <a:alpha val="100000"/>
                  </a:srgbClr>
                </a:solidFill>
                <a:latin typeface="Source Han Sans CN Bold"/>
                <a:ea typeface="Source Han Sans CN Bold"/>
                <a:cs typeface="Source Han Sans CN Bold"/>
              </a:rPr>
              <a:t>Existing Authority </a:t>
            </a:r>
            <a:endParaRPr kumimoji="1" lang="zh-CN" altLang="en-US"/>
          </a:p>
        </p:txBody>
      </p:sp>
      <p:sp>
        <p:nvSpPr>
          <p:cNvPr id="15" name="24"/>
          <p:cNvSpPr txBox="1"/>
          <p:nvPr/>
        </p:nvSpPr>
        <p:spPr>
          <a:xfrm>
            <a:off x="9072699" y="1556969"/>
            <a:ext cx="369113" cy="383817"/>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accent1"/>
          </a:solidFill>
          <a:ln w="1860"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6" name="26"/>
          <p:cNvSpPr txBox="1"/>
          <p:nvPr/>
        </p:nvSpPr>
        <p:spPr>
          <a:xfrm>
            <a:off x="9072699" y="4080296"/>
            <a:ext cx="383761" cy="383817"/>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accent1"/>
          </a:solidFill>
          <a:ln w="1860"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7" name="27"/>
          <p:cNvSpPr txBox="1"/>
          <p:nvPr/>
        </p:nvSpPr>
        <p:spPr>
          <a:xfrm>
            <a:off x="5349522" y="4159464"/>
            <a:ext cx="407223" cy="383817"/>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accent1"/>
          </a:solidFill>
          <a:ln w="1860"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8" name="28"/>
          <p:cNvSpPr txBox="1"/>
          <p:nvPr/>
        </p:nvSpPr>
        <p:spPr>
          <a:xfrm>
            <a:off x="5309303" y="1569185"/>
            <a:ext cx="396612" cy="383817"/>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w="1860"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201">
                <a:ln w="12700">
                  <a:noFill/>
                </a:ln>
                <a:solidFill>
                  <a:srgbClr val="262626">
                    <a:alpha val="100000"/>
                  </a:srgbClr>
                </a:solidFill>
                <a:latin typeface="poppins-bold"/>
                <a:ea typeface="poppins-bold"/>
                <a:cs typeface="poppins-bold"/>
              </a:rPr>
              <a:t>National Appellate Authority for Advance Rulings</a:t>
            </a:r>
            <a:endParaRPr kumimoji="1" lang="zh-CN" altLang="en-US"/>
          </a:p>
        </p:txBody>
      </p:sp>
      <p:cxnSp>
        <p:nvCxnSpPr>
          <p:cNvPr id="20" name="线条 1"/>
          <p:cNvCxnSpPr/>
          <p:nvPr/>
        </p:nvCxnSpPr>
        <p:spPr>
          <a:xfrm>
            <a:off x="0" y="958850"/>
            <a:ext cx="12192000" cy="0"/>
          </a:xfrm>
          <a:prstGeom prst="line">
            <a:avLst/>
          </a:prstGeom>
          <a:noFill/>
          <a:ln w="28575" cap="sq">
            <a:solidFill>
              <a:schemeClr val="accent1"/>
            </a:solidFill>
            <a:prstDash val="solid"/>
            <a:miter/>
          </a:ln>
        </p:spPr>
      </p:cxnSp>
      <p:sp>
        <p:nvSpPr>
          <p:cNvPr id="21"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22"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23"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24"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95"/>
          <p:cNvSpPr txBox="1"/>
          <p:nvPr/>
        </p:nvSpPr>
        <p:spPr>
          <a:xfrm>
            <a:off x="0" y="0"/>
            <a:ext cx="12192000" cy="6858000"/>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Oval 3"/>
          <p:cNvSpPr txBox="1"/>
          <p:nvPr/>
        </p:nvSpPr>
        <p:spPr>
          <a:xfrm>
            <a:off x="5409157" y="834819"/>
            <a:ext cx="1373686" cy="137368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TextBox 4"/>
          <p:cNvSpPr txBox="1"/>
          <p:nvPr/>
        </p:nvSpPr>
        <p:spPr>
          <a:xfrm>
            <a:off x="5498669" y="1204744"/>
            <a:ext cx="1284174" cy="515522"/>
          </a:xfrm>
          <a:prstGeom prst="rect">
            <a:avLst/>
          </a:prstGeom>
          <a:noFill/>
          <a:ln>
            <a:noFill/>
          </a:ln>
        </p:spPr>
        <p:txBody>
          <a:bodyPr vert="horz" wrap="square" lIns="91440" tIns="45720" rIns="91440" bIns="45720" rtlCol="0" anchor="t"/>
          <a:lstStyle/>
          <a:p>
            <a:pPr algn="l">
              <a:lnSpc>
                <a:spcPct val="110000"/>
              </a:lnSpc>
            </a:pPr>
            <a:r>
              <a:rPr kumimoji="1" lang="en-US" altLang="zh-CN" sz="2700" dirty="0">
                <a:ln w="12700">
                  <a:noFill/>
                </a:ln>
                <a:solidFill>
                  <a:srgbClr val="224848">
                    <a:alpha val="100000"/>
                  </a:srgbClr>
                </a:solidFill>
                <a:latin typeface="OPPOSans H"/>
                <a:ea typeface="OPPOSans H"/>
                <a:cs typeface="OPPOSans H"/>
              </a:rPr>
              <a:t>Exports </a:t>
            </a:r>
            <a:endParaRPr kumimoji="1" lang="zh-CN" altLang="en-US" dirty="0"/>
          </a:p>
        </p:txBody>
      </p:sp>
      <p:sp>
        <p:nvSpPr>
          <p:cNvPr id="7" name="TextBox 6"/>
          <p:cNvSpPr txBox="1"/>
          <p:nvPr/>
        </p:nvSpPr>
        <p:spPr>
          <a:xfrm>
            <a:off x="5507266" y="2251334"/>
            <a:ext cx="6005499" cy="2533668"/>
          </a:xfrm>
          <a:prstGeom prst="rect">
            <a:avLst/>
          </a:prstGeom>
          <a:noFill/>
          <a:ln>
            <a:noFill/>
          </a:ln>
        </p:spPr>
        <p:txBody>
          <a:bodyPr vert="horz" wrap="square" lIns="91440" tIns="45720" rIns="91440" bIns="45720" rtlCol="0" anchor="t"/>
          <a:lstStyle/>
          <a:p>
            <a:pPr>
              <a:lnSpc>
                <a:spcPct val="150000"/>
              </a:lnSpc>
            </a:pPr>
            <a:r>
              <a:rPr kumimoji="1" lang="en-US" altLang="zh-CN" sz="3800" dirty="0">
                <a:ln w="12700">
                  <a:noFill/>
                </a:ln>
                <a:solidFill>
                  <a:srgbClr val="000000">
                    <a:alpha val="100000"/>
                  </a:srgbClr>
                </a:solidFill>
                <a:latin typeface="OPPOSans L"/>
                <a:ea typeface="OPPOSans L"/>
                <a:cs typeface="OPPOSans L"/>
              </a:rPr>
              <a:t>Amendment to Section 54(14) to remove the threshold limit of Rs 1000</a:t>
            </a:r>
            <a:endParaRPr kumimoji="1" lang="zh-CN" altLang="en-US" dirty="0"/>
          </a:p>
        </p:txBody>
      </p:sp>
      <p:pic>
        <p:nvPicPr>
          <p:cNvPr id="8" name="图片 18"/>
          <p:cNvPicPr>
            <a:picLocks noChangeAspect="1"/>
          </p:cNvPicPr>
          <p:nvPr/>
        </p:nvPicPr>
        <p:blipFill>
          <a:blip r:embed="rId2">
            <a:alphaModFix/>
          </a:blip>
          <a:srcRect l="16199" r="30363"/>
          <a:stretch>
            <a:fillRect/>
          </a:stretch>
        </p:blipFill>
        <p:spPr>
          <a:xfrm>
            <a:off x="0" y="834819"/>
            <a:ext cx="4828032" cy="6023181"/>
          </a:xfrm>
          <a:custGeom>
            <a:avLst/>
            <a:gdLst>
              <a:gd name="connsiteX0" fmla="*/ 0 w 4828032"/>
              <a:gd name="connsiteY0" fmla="*/ 0 h 6023181"/>
              <a:gd name="connsiteX1" fmla="*/ 34883 w 4828032"/>
              <a:gd name="connsiteY1" fmla="*/ 0 h 6023181"/>
              <a:gd name="connsiteX2" fmla="*/ 248450 w 4828032"/>
              <a:gd name="connsiteY2" fmla="*/ 5400 h 6023181"/>
              <a:gd name="connsiteX3" fmla="*/ 4828032 w 4828032"/>
              <a:gd name="connsiteY3" fmla="*/ 4827150 h 6023181"/>
              <a:gd name="connsiteX4" fmla="*/ 4729944 w 4828032"/>
              <a:gd name="connsiteY4" fmla="*/ 5800167 h 6023181"/>
              <a:gd name="connsiteX5" fmla="*/ 4678472 w 4828032"/>
              <a:gd name="connsiteY5" fmla="*/ 6023181 h 6023181"/>
              <a:gd name="connsiteX6" fmla="*/ 0 w 4828032"/>
              <a:gd name="connsiteY6" fmla="*/ 6023181 h 6023181"/>
            </a:gdLst>
            <a:ahLst/>
            <a:cxnLst/>
            <a:rect l="l" t="t" r="r" b="b"/>
            <a:pathLst>
              <a:path w="4828032" h="6023181">
                <a:moveTo>
                  <a:pt x="0" y="0"/>
                </a:moveTo>
                <a:lnTo>
                  <a:pt x="34883" y="0"/>
                </a:lnTo>
                <a:lnTo>
                  <a:pt x="248450" y="5400"/>
                </a:lnTo>
                <a:cubicBezTo>
                  <a:pt x="2799436" y="134710"/>
                  <a:pt x="4828032" y="2244029"/>
                  <a:pt x="4828032" y="4827150"/>
                </a:cubicBezTo>
                <a:cubicBezTo>
                  <a:pt x="4828032" y="5160456"/>
                  <a:pt x="4794257" y="5485874"/>
                  <a:pt x="4729944" y="5800167"/>
                </a:cubicBezTo>
                <a:lnTo>
                  <a:pt x="4678472" y="6023181"/>
                </a:lnTo>
                <a:lnTo>
                  <a:pt x="0" y="6023181"/>
                </a:lnTo>
                <a:close/>
              </a:path>
            </a:pathLst>
          </a:custGeom>
          <a:noFill/>
          <a:ln>
            <a:noFill/>
          </a:ln>
        </p:spPr>
      </p:pic>
      <p:sp>
        <p:nvSpPr>
          <p:cNvPr id="9"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Refund </a:t>
            </a:r>
            <a:endParaRPr kumimoji="1" lang="zh-CN" altLang="en-US"/>
          </a:p>
        </p:txBody>
      </p:sp>
      <p:cxnSp>
        <p:nvCxnSpPr>
          <p:cNvPr id="10" name="线条 1"/>
          <p:cNvCxnSpPr/>
          <p:nvPr/>
        </p:nvCxnSpPr>
        <p:spPr>
          <a:xfrm>
            <a:off x="0" y="958850"/>
            <a:ext cx="12192000" cy="0"/>
          </a:xfrm>
          <a:prstGeom prst="line">
            <a:avLst/>
          </a:prstGeom>
          <a:noFill/>
          <a:ln w="28575" cap="sq">
            <a:solidFill>
              <a:schemeClr val="accent1"/>
            </a:solidFill>
            <a:prstDash val="solid"/>
            <a:miter/>
          </a:ln>
        </p:spPr>
      </p:cxnSp>
      <p:sp>
        <p:nvSpPr>
          <p:cNvPr id="11"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2"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3"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4"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3"/>
          <p:cNvSpPr txBox="1"/>
          <p:nvPr/>
        </p:nvSpPr>
        <p:spPr>
          <a:xfrm>
            <a:off x="0" y="-317"/>
            <a:ext cx="12192000" cy="6858635"/>
          </a:xfrm>
          <a:prstGeom prst="rect">
            <a:avLst/>
          </a:prstGeom>
          <a:blipFill>
            <a:blip r:embed="rId2"/>
            <a:srcRect/>
            <a:stretch>
              <a:fillRect/>
            </a:stretch>
          </a:blip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594884" y="497664"/>
            <a:ext cx="2120928" cy="263373"/>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4" name="AIPPT10"/>
          <p:cNvSpPr txBox="1"/>
          <p:nvPr/>
        </p:nvSpPr>
        <p:spPr>
          <a:xfrm>
            <a:off x="10204080" y="1649867"/>
            <a:ext cx="1473632" cy="1116108"/>
          </a:xfrm>
          <a:prstGeom prst="rect">
            <a:avLst/>
          </a:prstGeom>
          <a:noFill/>
          <a:ln>
            <a:noFill/>
          </a:ln>
        </p:spPr>
        <p:txBody>
          <a:bodyPr vert="horz" wrap="square" lIns="91440" tIns="45720" rIns="91440" bIns="45720" rtlCol="0" anchor="t"/>
          <a:lstStyle/>
          <a:p>
            <a:pPr algn="r">
              <a:lnSpc>
                <a:spcPct val="110000"/>
              </a:lnSpc>
            </a:pPr>
            <a:r>
              <a:rPr kumimoji="1" lang="en-US" altLang="zh-CN" sz="6525">
                <a:ln w="12700">
                  <a:noFill/>
                </a:ln>
                <a:solidFill>
                  <a:srgbClr val="EEDBAC">
                    <a:alpha val="100000"/>
                  </a:srgbClr>
                </a:solidFill>
                <a:latin typeface="poppins-bold"/>
                <a:ea typeface="poppins-bold"/>
                <a:cs typeface="poppins-bold"/>
              </a:rPr>
              <a:t> 03</a:t>
            </a:r>
            <a:endParaRPr kumimoji="1" lang="zh-CN" altLang="en-US"/>
          </a:p>
        </p:txBody>
      </p:sp>
      <p:sp>
        <p:nvSpPr>
          <p:cNvPr id="5" name="AIPPT10"/>
          <p:cNvSpPr txBox="1"/>
          <p:nvPr/>
        </p:nvSpPr>
        <p:spPr>
          <a:xfrm>
            <a:off x="7525909" y="1649867"/>
            <a:ext cx="3130261" cy="1116108"/>
          </a:xfrm>
          <a:prstGeom prst="rect">
            <a:avLst/>
          </a:prstGeom>
          <a:noFill/>
          <a:ln>
            <a:noFill/>
          </a:ln>
        </p:spPr>
        <p:txBody>
          <a:bodyPr vert="horz" wrap="square" lIns="91440" tIns="45720" rIns="91440" bIns="45720" rtlCol="0" anchor="t"/>
          <a:lstStyle/>
          <a:p>
            <a:pPr algn="l">
              <a:lnSpc>
                <a:spcPct val="110000"/>
              </a:lnSpc>
            </a:pPr>
            <a:r>
              <a:rPr kumimoji="1" lang="en-US" altLang="zh-CN" sz="7200">
                <a:ln w="12700">
                  <a:noFill/>
                </a:ln>
                <a:solidFill>
                  <a:srgbClr val="EEDBAC">
                    <a:alpha val="100000"/>
                  </a:srgbClr>
                </a:solidFill>
                <a:latin typeface="poppins-bold"/>
                <a:ea typeface="poppins-bold"/>
                <a:cs typeface="poppins-bold"/>
              </a:rPr>
              <a:t>PART.</a:t>
            </a:r>
            <a:endParaRPr kumimoji="1" lang="zh-CN" altLang="en-US"/>
          </a:p>
        </p:txBody>
      </p:sp>
      <p:sp>
        <p:nvSpPr>
          <p:cNvPr id="6" name="AIPPT10"/>
          <p:cNvSpPr txBox="1"/>
          <p:nvPr/>
        </p:nvSpPr>
        <p:spPr>
          <a:xfrm>
            <a:off x="6594930" y="3769550"/>
            <a:ext cx="5082782" cy="1679883"/>
          </a:xfrm>
          <a:prstGeom prst="rect">
            <a:avLst/>
          </a:prstGeom>
          <a:noFill/>
          <a:ln>
            <a:noFill/>
          </a:ln>
        </p:spPr>
        <p:txBody>
          <a:bodyPr vert="horz" wrap="square" lIns="91440" tIns="45720" rIns="91440" bIns="45720" rtlCol="0" anchor="t"/>
          <a:lstStyle/>
          <a:p>
            <a:pPr algn="r">
              <a:lnSpc>
                <a:spcPct val="110000"/>
              </a:lnSpc>
            </a:pPr>
            <a:r>
              <a:rPr kumimoji="1" lang="en-US" altLang="zh-CN" sz="4200" dirty="0">
                <a:ln w="12700">
                  <a:noFill/>
                </a:ln>
                <a:solidFill>
                  <a:srgbClr val="FFFFFF">
                    <a:alpha val="100000"/>
                  </a:srgbClr>
                </a:solidFill>
                <a:latin typeface="poppins-bold"/>
                <a:ea typeface="poppins-bold"/>
                <a:cs typeface="poppins-bold"/>
              </a:rPr>
              <a:t>Recent Changes in GSTR3B Returns</a:t>
            </a:r>
            <a:endParaRPr kumimoji="1" lang="zh-CN" altLang="en-US" dirty="0"/>
          </a:p>
        </p:txBody>
      </p:sp>
      <p:cxnSp>
        <p:nvCxnSpPr>
          <p:cNvPr id="7" name="直接连接符 24"/>
          <p:cNvCxnSpPr/>
          <p:nvPr/>
        </p:nvCxnSpPr>
        <p:spPr>
          <a:xfrm>
            <a:off x="7690757" y="3199127"/>
            <a:ext cx="3831128" cy="0"/>
          </a:xfrm>
          <a:prstGeom prst="line">
            <a:avLst/>
          </a:prstGeom>
          <a:noFill/>
          <a:ln w="25400" cap="sq">
            <a:solidFill>
              <a:schemeClr val="accent1">
                <a:lumMod val="20000"/>
                <a:lumOff val="80000"/>
                <a:alpha val="27000"/>
              </a:schemeClr>
            </a:solidFill>
            <a:prstDash val="solid"/>
            <a:miter/>
          </a:ln>
        </p:spPr>
      </p:cxnSp>
      <p:pic>
        <p:nvPicPr>
          <p:cNvPr id="8" name="Picture 7">
            <a:extLst>
              <a:ext uri="{FF2B5EF4-FFF2-40B4-BE49-F238E27FC236}">
                <a16:creationId xmlns:a16="http://schemas.microsoft.com/office/drawing/2014/main" id="{81BEB425-D4A4-0DC6-4BE6-AA8198D04D67}"/>
              </a:ext>
            </a:extLst>
          </p:cNvPr>
          <p:cNvPicPr>
            <a:picLocks noChangeAspect="1"/>
          </p:cNvPicPr>
          <p:nvPr/>
        </p:nvPicPr>
        <p:blipFill>
          <a:blip r:embed="rId3"/>
          <a:stretch>
            <a:fillRect/>
          </a:stretch>
        </p:blipFill>
        <p:spPr>
          <a:xfrm>
            <a:off x="9574409" y="410487"/>
            <a:ext cx="2256229" cy="3505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圆角 8"/>
          <p:cNvSpPr txBox="1"/>
          <p:nvPr/>
        </p:nvSpPr>
        <p:spPr>
          <a:xfrm>
            <a:off x="5989320" y="4242816"/>
            <a:ext cx="2286000" cy="1891284"/>
          </a:xfrm>
          <a:prstGeom prst="roundRect">
            <a:avLst>
              <a:gd name="adj" fmla="val 8448"/>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5" name="图片 13"/>
          <p:cNvPicPr>
            <a:picLocks noChangeAspect="1"/>
          </p:cNvPicPr>
          <p:nvPr/>
        </p:nvPicPr>
        <p:blipFill>
          <a:blip r:embed="rId2">
            <a:alphaModFix/>
          </a:blip>
          <a:srcRect l="12804" r="12804"/>
          <a:stretch>
            <a:fillRect/>
          </a:stretch>
        </p:blipFill>
        <p:spPr>
          <a:xfrm>
            <a:off x="6678453" y="1130300"/>
            <a:ext cx="4840447" cy="4337812"/>
          </a:xfrm>
          <a:custGeom>
            <a:avLst/>
            <a:gdLst>
              <a:gd name="csX0" fmla="*/ 190510 w 4642612"/>
              <a:gd name="csY0" fmla="*/ 0 h 4160520"/>
              <a:gd name="csX1" fmla="*/ 4452102 w 4642612"/>
              <a:gd name="csY1" fmla="*/ 0 h 4160520"/>
              <a:gd name="csX2" fmla="*/ 4642612 w 4642612"/>
              <a:gd name="csY2" fmla="*/ 190510 h 4160520"/>
              <a:gd name="csX3" fmla="*/ 4642612 w 4642612"/>
              <a:gd name="csY3" fmla="*/ 3970010 h 4160520"/>
              <a:gd name="csX4" fmla="*/ 4452102 w 4642612"/>
              <a:gd name="csY4" fmla="*/ 4160520 h 4160520"/>
              <a:gd name="csX5" fmla="*/ 190510 w 4642612"/>
              <a:gd name="csY5" fmla="*/ 4160520 h 4160520"/>
              <a:gd name="csX6" fmla="*/ 0 w 4642612"/>
              <a:gd name="csY6" fmla="*/ 3970010 h 4160520"/>
              <a:gd name="csX7" fmla="*/ 0 w 4642612"/>
              <a:gd name="csY7" fmla="*/ 190510 h 4160520"/>
              <a:gd name="csX8" fmla="*/ 190510 w 4642612"/>
              <a:gd name="csY8" fmla="*/ 0 h 4160520"/>
            </a:gdLst>
            <a:ahLst/>
            <a:cxnLst/>
            <a:rect l="l" t="t" r="r" b="b"/>
            <a:pathLst>
              <a:path w="4642612" h="4160520">
                <a:moveTo>
                  <a:pt x="190510" y="0"/>
                </a:moveTo>
                <a:lnTo>
                  <a:pt x="4452102" y="0"/>
                </a:lnTo>
                <a:cubicBezTo>
                  <a:pt x="4557318" y="0"/>
                  <a:pt x="4642612" y="85294"/>
                  <a:pt x="4642612" y="190510"/>
                </a:cubicBezTo>
                <a:lnTo>
                  <a:pt x="4642612" y="3970010"/>
                </a:lnTo>
                <a:cubicBezTo>
                  <a:pt x="4642612" y="4075226"/>
                  <a:pt x="4557318" y="4160520"/>
                  <a:pt x="4452102" y="4160520"/>
                </a:cubicBezTo>
                <a:lnTo>
                  <a:pt x="190510" y="4160520"/>
                </a:lnTo>
                <a:cubicBezTo>
                  <a:pt x="85294" y="4160520"/>
                  <a:pt x="0" y="4075226"/>
                  <a:pt x="0" y="3970010"/>
                </a:cubicBezTo>
                <a:lnTo>
                  <a:pt x="0" y="190510"/>
                </a:lnTo>
                <a:cubicBezTo>
                  <a:pt x="0" y="85294"/>
                  <a:pt x="85294" y="0"/>
                  <a:pt x="190510" y="0"/>
                </a:cubicBezTo>
                <a:close/>
              </a:path>
            </a:pathLst>
          </a:custGeom>
          <a:noFill/>
          <a:ln>
            <a:noFill/>
          </a:ln>
        </p:spPr>
      </p:pic>
      <p:sp>
        <p:nvSpPr>
          <p:cNvPr id="6" name="文本框 14"/>
          <p:cNvSpPr txBox="1"/>
          <p:nvPr/>
        </p:nvSpPr>
        <p:spPr>
          <a:xfrm>
            <a:off x="667004" y="1134872"/>
            <a:ext cx="4581144" cy="1603755"/>
          </a:xfrm>
          <a:prstGeom prst="rect">
            <a:avLst/>
          </a:prstGeom>
          <a:noFill/>
          <a:ln>
            <a:noFill/>
          </a:ln>
        </p:spPr>
        <p:txBody>
          <a:bodyPr vert="horz" wrap="square" lIns="0" tIns="0" rIns="0" bIns="0" rtlCol="0" anchor="b"/>
          <a:lstStyle/>
          <a:p>
            <a:pPr algn="l">
              <a:lnSpc>
                <a:spcPct val="120000"/>
              </a:lnSpc>
            </a:pPr>
            <a:r>
              <a:rPr kumimoji="1" lang="en-US" altLang="zh-CN" sz="4900">
                <a:ln w="12700">
                  <a:noFill/>
                </a:ln>
                <a:solidFill>
                  <a:srgbClr val="262626">
                    <a:alpha val="100000"/>
                  </a:srgbClr>
                </a:solidFill>
                <a:latin typeface="Source Han Sans CN Bold"/>
                <a:ea typeface="Source Han Sans CN Bold"/>
                <a:cs typeface="Source Han Sans CN Bold"/>
              </a:rPr>
              <a:t>Changes mainly focussing on </a:t>
            </a:r>
            <a:endParaRPr kumimoji="1" lang="zh-CN" altLang="en-US"/>
          </a:p>
        </p:txBody>
      </p:sp>
      <p:sp>
        <p:nvSpPr>
          <p:cNvPr id="7" name="文本框 15"/>
          <p:cNvSpPr txBox="1"/>
          <p:nvPr/>
        </p:nvSpPr>
        <p:spPr>
          <a:xfrm>
            <a:off x="768604" y="2967227"/>
            <a:ext cx="4581144" cy="3718707"/>
          </a:xfrm>
          <a:prstGeom prst="rect">
            <a:avLst/>
          </a:prstGeom>
          <a:noFill/>
          <a:ln>
            <a:noFill/>
          </a:ln>
        </p:spPr>
        <p:txBody>
          <a:bodyPr vert="horz" wrap="square" lIns="0" tIns="0" rIns="0" bIns="0" rtlCol="0" anchor="t"/>
          <a:lstStyle/>
          <a:p>
            <a:pPr algn="l">
              <a:lnSpc>
                <a:spcPct val="120000"/>
              </a:lnSpc>
            </a:pPr>
            <a:r>
              <a:rPr kumimoji="1" lang="en-US" altLang="zh-CN" sz="3000" b="1" dirty="0">
                <a:ln w="12700">
                  <a:noFill/>
                </a:ln>
                <a:solidFill>
                  <a:srgbClr val="262626">
                    <a:alpha val="100000"/>
                  </a:srgbClr>
                </a:solidFill>
                <a:latin typeface="Source Han Sans CN Regular"/>
                <a:ea typeface="Source Han Sans CN Regular"/>
                <a:cs typeface="Source Han Sans CN Regular"/>
              </a:rPr>
              <a:t>Interest calculation </a:t>
            </a:r>
            <a:r>
              <a:rPr kumimoji="1" lang="en-US" altLang="zh-CN" sz="3000" dirty="0">
                <a:ln w="12700">
                  <a:noFill/>
                </a:ln>
                <a:solidFill>
                  <a:srgbClr val="262626">
                    <a:alpha val="100000"/>
                  </a:srgbClr>
                </a:solidFill>
                <a:latin typeface="Source Han Sans CN Regular"/>
                <a:ea typeface="Source Han Sans CN Regular"/>
                <a:cs typeface="Source Han Sans CN Regular"/>
              </a:rPr>
              <a:t>
</a:t>
            </a:r>
            <a:r>
              <a:rPr kumimoji="1" lang="en-US" altLang="zh-CN" sz="2800" dirty="0">
                <a:ln w="12700">
                  <a:noFill/>
                </a:ln>
                <a:solidFill>
                  <a:srgbClr val="262626">
                    <a:alpha val="100000"/>
                  </a:srgbClr>
                </a:solidFill>
                <a:latin typeface="Source Han Sans CN Regular"/>
                <a:ea typeface="Source Han Sans CN Regular"/>
                <a:cs typeface="Source Han Sans CN Regular"/>
              </a:rPr>
              <a:t>Interest will be calculated after considering Cash Balance. 
Will show minimum amount to pay. Can be increased but cannot be reduced</a:t>
            </a:r>
            <a:r>
              <a:rPr kumimoji="1" lang="en-US" altLang="zh-CN" sz="3000" dirty="0">
                <a:ln w="12700">
                  <a:noFill/>
                </a:ln>
                <a:solidFill>
                  <a:srgbClr val="262626">
                    <a:alpha val="100000"/>
                  </a:srgbClr>
                </a:solidFill>
                <a:latin typeface="Source Han Sans CN Regular"/>
                <a:ea typeface="Source Han Sans CN Regular"/>
                <a:cs typeface="Source Han Sans CN Regular"/>
              </a:rPr>
              <a:t>. </a:t>
            </a:r>
            <a:endParaRPr kumimoji="1" lang="zh-CN" altLang="en-US" dirty="0"/>
          </a:p>
        </p:txBody>
      </p:sp>
      <p:sp>
        <p:nvSpPr>
          <p:cNvPr id="8"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176">
                <a:ln w="12700">
                  <a:noFill/>
                </a:ln>
                <a:solidFill>
                  <a:srgbClr val="262626">
                    <a:alpha val="100000"/>
                  </a:srgbClr>
                </a:solidFill>
                <a:latin typeface="poppins-bold"/>
                <a:ea typeface="poppins-bold"/>
                <a:cs typeface="poppins-bold"/>
              </a:rPr>
              <a:t>Changes in GSTR3B effective from Jan-26 Returns</a:t>
            </a:r>
            <a:endParaRPr kumimoji="1" lang="zh-CN" altLang="en-US"/>
          </a:p>
        </p:txBody>
      </p:sp>
      <p:cxnSp>
        <p:nvCxnSpPr>
          <p:cNvPr id="9" name="线条 1"/>
          <p:cNvCxnSpPr/>
          <p:nvPr/>
        </p:nvCxnSpPr>
        <p:spPr>
          <a:xfrm>
            <a:off x="0" y="958850"/>
            <a:ext cx="12192000" cy="0"/>
          </a:xfrm>
          <a:prstGeom prst="line">
            <a:avLst/>
          </a:prstGeom>
          <a:noFill/>
          <a:ln w="28575" cap="sq">
            <a:solidFill>
              <a:schemeClr val="accent1"/>
            </a:solidFill>
            <a:prstDash val="solid"/>
            <a:miter/>
          </a:ln>
        </p:spPr>
      </p:cxnSp>
      <p:sp>
        <p:nvSpPr>
          <p:cNvPr id="10"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1"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2"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3"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4" name="标题 1"/>
          <p:cNvSpPr txBox="1"/>
          <p:nvPr/>
        </p:nvSpPr>
        <p:spPr>
          <a:xfrm>
            <a:off x="17665700" y="22098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8"/>
          <p:cNvSpPr txBox="1"/>
          <p:nvPr/>
        </p:nvSpPr>
        <p:spPr>
          <a:xfrm>
            <a:off x="667512" y="1956816"/>
            <a:ext cx="10853928" cy="3410712"/>
          </a:xfrm>
          <a:prstGeom prst="rect">
            <a:avLst/>
          </a:prstGeom>
          <a:solidFill>
            <a:schemeClr val="accent1">
              <a:lumMod val="20000"/>
              <a:lumOff val="80000"/>
              <a:alpha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文本框 9"/>
          <p:cNvSpPr txBox="1"/>
          <p:nvPr/>
        </p:nvSpPr>
        <p:spPr>
          <a:xfrm>
            <a:off x="4855464" y="1104392"/>
            <a:ext cx="6071616" cy="1741678"/>
          </a:xfrm>
          <a:prstGeom prst="rect">
            <a:avLst/>
          </a:prstGeom>
          <a:noFill/>
          <a:ln>
            <a:noFill/>
          </a:ln>
        </p:spPr>
        <p:txBody>
          <a:bodyPr vert="horz" wrap="square" lIns="0" tIns="0" rIns="0" bIns="0" rtlCol="0" anchor="ctr"/>
          <a:lstStyle/>
          <a:p>
            <a:pPr algn="l">
              <a:lnSpc>
                <a:spcPct val="120000"/>
              </a:lnSpc>
            </a:pPr>
            <a:r>
              <a:rPr kumimoji="1" lang="en-US" altLang="zh-CN" sz="2800">
                <a:ln w="12700">
                  <a:noFill/>
                </a:ln>
                <a:solidFill>
                  <a:srgbClr val="1A3636">
                    <a:alpha val="100000"/>
                  </a:srgbClr>
                </a:solidFill>
                <a:latin typeface="OPPOSans H"/>
                <a:ea typeface="OPPOSans H"/>
                <a:cs typeface="OPPOSans H"/>
              </a:rPr>
              <a:t>Invoices of previous months are reported late in GSTR-1 and tax is paid in the current GSTR-3B.</a:t>
            </a:r>
            <a:endParaRPr kumimoji="1" lang="zh-CN" altLang="en-US"/>
          </a:p>
        </p:txBody>
      </p:sp>
      <p:sp>
        <p:nvSpPr>
          <p:cNvPr id="8" name="文本框 10"/>
          <p:cNvSpPr txBox="1"/>
          <p:nvPr/>
        </p:nvSpPr>
        <p:spPr>
          <a:xfrm>
            <a:off x="4855464" y="3026664"/>
            <a:ext cx="6071616" cy="2075689"/>
          </a:xfrm>
          <a:prstGeom prst="rect">
            <a:avLst/>
          </a:prstGeom>
          <a:noFill/>
          <a:ln>
            <a:noFill/>
          </a:ln>
        </p:spPr>
        <p:txBody>
          <a:bodyPr vert="horz" wrap="square" lIns="0" tIns="0" rIns="0" bIns="0" rtlCol="0" anchor="t"/>
          <a:lstStyle/>
          <a:p>
            <a:pPr algn="l">
              <a:lnSpc>
                <a:spcPct val="120000"/>
              </a:lnSpc>
            </a:pPr>
            <a:r>
              <a:rPr kumimoji="1" lang="en-US" altLang="zh-CN" sz="3400">
                <a:ln w="12700">
                  <a:noFill/>
                </a:ln>
                <a:solidFill>
                  <a:srgbClr val="262626">
                    <a:alpha val="100000"/>
                  </a:srgbClr>
                </a:solidFill>
                <a:latin typeface="OPPOSans L"/>
                <a:ea typeface="OPPOSans L"/>
                <a:cs typeface="OPPOSans L"/>
              </a:rPr>
              <a:t>GST portal will automatically show a breakup of tax related to earlier periods but paid in the current return.</a:t>
            </a:r>
            <a:endParaRPr kumimoji="1" lang="zh-CN" altLang="en-US"/>
          </a:p>
        </p:txBody>
      </p:sp>
      <p:sp>
        <p:nvSpPr>
          <p:cNvPr id="9"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Breakup of tax paid </a:t>
            </a:r>
            <a:endParaRPr kumimoji="1" lang="zh-CN" altLang="en-US"/>
          </a:p>
        </p:txBody>
      </p:sp>
      <p:cxnSp>
        <p:nvCxnSpPr>
          <p:cNvPr id="10" name="线条 1"/>
          <p:cNvCxnSpPr/>
          <p:nvPr/>
        </p:nvCxnSpPr>
        <p:spPr>
          <a:xfrm>
            <a:off x="0" y="958850"/>
            <a:ext cx="12192000" cy="0"/>
          </a:xfrm>
          <a:prstGeom prst="line">
            <a:avLst/>
          </a:prstGeom>
          <a:noFill/>
          <a:ln w="28575" cap="sq">
            <a:solidFill>
              <a:schemeClr val="accent1"/>
            </a:solidFill>
            <a:prstDash val="solid"/>
            <a:miter/>
          </a:ln>
        </p:spPr>
      </p:cxnSp>
      <p:sp>
        <p:nvSpPr>
          <p:cNvPr id="11"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2"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3"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4"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pic>
        <p:nvPicPr>
          <p:cNvPr id="16" name="Picture 15">
            <a:extLst>
              <a:ext uri="{FF2B5EF4-FFF2-40B4-BE49-F238E27FC236}">
                <a16:creationId xmlns:a16="http://schemas.microsoft.com/office/drawing/2014/main" id="{CD676AD5-F713-3E12-82AB-560CA56F2BA6}"/>
              </a:ext>
            </a:extLst>
          </p:cNvPr>
          <p:cNvPicPr>
            <a:picLocks noChangeAspect="1"/>
          </p:cNvPicPr>
          <p:nvPr/>
        </p:nvPicPr>
        <p:blipFill>
          <a:blip r:embed="rId2"/>
          <a:stretch>
            <a:fillRect/>
          </a:stretch>
        </p:blipFill>
        <p:spPr>
          <a:xfrm>
            <a:off x="705793" y="1104392"/>
            <a:ext cx="3443879" cy="51658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5"/>
          <p:cNvSpPr txBox="1"/>
          <p:nvPr/>
        </p:nvSpPr>
        <p:spPr>
          <a:xfrm>
            <a:off x="4919472" y="0"/>
            <a:ext cx="7272528" cy="6858000"/>
          </a:xfrm>
          <a:prstGeom prst="rect">
            <a:avLst/>
          </a:prstGeom>
          <a:solidFill>
            <a:schemeClr val="accent1">
              <a:lumMod val="20000"/>
              <a:lumOff val="80000"/>
              <a:alpha val="3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文本框 14"/>
          <p:cNvSpPr txBox="1"/>
          <p:nvPr/>
        </p:nvSpPr>
        <p:spPr>
          <a:xfrm>
            <a:off x="673799" y="1454404"/>
            <a:ext cx="4499101" cy="548640"/>
          </a:xfrm>
          <a:prstGeom prst="rect">
            <a:avLst/>
          </a:prstGeom>
          <a:noFill/>
          <a:ln>
            <a:noFill/>
          </a:ln>
        </p:spPr>
        <p:txBody>
          <a:bodyPr vert="horz" wrap="square" lIns="0" tIns="0" rIns="0" bIns="0" rtlCol="0" anchor="ctr"/>
          <a:lstStyle/>
          <a:p>
            <a:pPr algn="l">
              <a:lnSpc>
                <a:spcPct val="120000"/>
              </a:lnSpc>
            </a:pPr>
            <a:r>
              <a:rPr kumimoji="1" lang="en-US" altLang="zh-CN" sz="2800" dirty="0" err="1">
                <a:ln w="12700">
                  <a:noFill/>
                </a:ln>
                <a:solidFill>
                  <a:srgbClr val="1A3636">
                    <a:alpha val="100000"/>
                  </a:srgbClr>
                </a:solidFill>
                <a:latin typeface="Source Han Sans CN Bold"/>
                <a:ea typeface="Source Han Sans CN Bold"/>
                <a:cs typeface="Source Han Sans CN Bold"/>
              </a:rPr>
              <a:t>Utilisation</a:t>
            </a:r>
            <a:r>
              <a:rPr kumimoji="1" lang="en-US" altLang="zh-CN" sz="2800" dirty="0">
                <a:ln w="12700">
                  <a:noFill/>
                </a:ln>
                <a:solidFill>
                  <a:srgbClr val="1A3636">
                    <a:alpha val="100000"/>
                  </a:srgbClr>
                </a:solidFill>
                <a:latin typeface="Source Han Sans CN Bold"/>
                <a:ea typeface="Source Han Sans CN Bold"/>
                <a:cs typeface="Source Han Sans CN Bold"/>
              </a:rPr>
              <a:t> of CGST and SGST to pay IGST liability </a:t>
            </a:r>
            <a:endParaRPr kumimoji="1" lang="zh-CN" altLang="en-US" sz="2800" dirty="0"/>
          </a:p>
        </p:txBody>
      </p:sp>
      <p:sp>
        <p:nvSpPr>
          <p:cNvPr id="6" name="文本框 15"/>
          <p:cNvSpPr txBox="1"/>
          <p:nvPr/>
        </p:nvSpPr>
        <p:spPr>
          <a:xfrm>
            <a:off x="673799" y="2228089"/>
            <a:ext cx="4499101" cy="1269491"/>
          </a:xfrm>
          <a:prstGeom prst="rect">
            <a:avLst/>
          </a:prstGeom>
          <a:noFill/>
          <a:ln>
            <a:noFill/>
          </a:ln>
        </p:spPr>
        <p:txBody>
          <a:bodyPr vert="horz" wrap="square" lIns="0" tIns="0" rIns="0" bIns="0" rtlCol="0" anchor="t"/>
          <a:lstStyle/>
          <a:p>
            <a:pPr algn="l">
              <a:lnSpc>
                <a:spcPct val="120000"/>
              </a:lnSpc>
            </a:pPr>
            <a:r>
              <a:rPr kumimoji="1" lang="en-US" altLang="zh-CN" sz="2100" dirty="0">
                <a:ln w="12700">
                  <a:noFill/>
                </a:ln>
                <a:solidFill>
                  <a:srgbClr val="262626">
                    <a:alpha val="100000"/>
                  </a:srgbClr>
                </a:solidFill>
                <a:latin typeface="Source Han Sans"/>
                <a:ea typeface="Source Han Sans"/>
                <a:cs typeface="Source Han Sans"/>
              </a:rPr>
              <a:t>Once IGST credit is fully used, taxpayers can use CGST and SGST credit </a:t>
            </a:r>
          </a:p>
          <a:p>
            <a:pPr algn="l">
              <a:lnSpc>
                <a:spcPct val="120000"/>
              </a:lnSpc>
            </a:pPr>
            <a:r>
              <a:rPr kumimoji="1" lang="en-US" altLang="zh-CN" sz="2800" b="1" dirty="0">
                <a:ln w="12700">
                  <a:noFill/>
                </a:ln>
                <a:solidFill>
                  <a:srgbClr val="262626">
                    <a:alpha val="100000"/>
                  </a:srgbClr>
                </a:solidFill>
                <a:latin typeface="Source Han Sans"/>
                <a:ea typeface="Source Han Sans"/>
                <a:cs typeface="Source Han Sans"/>
              </a:rPr>
              <a:t>in any order</a:t>
            </a:r>
            <a:r>
              <a:rPr kumimoji="1" lang="en-US" altLang="zh-CN" sz="2100" dirty="0">
                <a:ln w="12700">
                  <a:noFill/>
                </a:ln>
                <a:solidFill>
                  <a:srgbClr val="262626">
                    <a:alpha val="100000"/>
                  </a:srgbClr>
                </a:solidFill>
                <a:latin typeface="Source Han Sans"/>
                <a:ea typeface="Source Han Sans"/>
                <a:cs typeface="Source Han Sans"/>
              </a:rPr>
              <a:t> </a:t>
            </a:r>
          </a:p>
          <a:p>
            <a:pPr algn="l">
              <a:lnSpc>
                <a:spcPct val="120000"/>
              </a:lnSpc>
            </a:pPr>
            <a:r>
              <a:rPr kumimoji="1" lang="en-US" altLang="zh-CN" sz="2100" dirty="0">
                <a:ln w="12700">
                  <a:noFill/>
                </a:ln>
                <a:solidFill>
                  <a:srgbClr val="262626">
                    <a:alpha val="100000"/>
                  </a:srgbClr>
                </a:solidFill>
                <a:latin typeface="Source Han Sans"/>
                <a:ea typeface="Source Han Sans"/>
                <a:cs typeface="Source Han Sans"/>
              </a:rPr>
              <a:t>to pay IGST liability.</a:t>
            </a:r>
            <a:endParaRPr kumimoji="1" lang="zh-CN" altLang="en-US" dirty="0"/>
          </a:p>
        </p:txBody>
      </p:sp>
      <p:sp>
        <p:nvSpPr>
          <p:cNvPr id="7" name="文本框 17"/>
          <p:cNvSpPr txBox="1"/>
          <p:nvPr/>
        </p:nvSpPr>
        <p:spPr>
          <a:xfrm>
            <a:off x="691704" y="4424680"/>
            <a:ext cx="4499101" cy="548640"/>
          </a:xfrm>
          <a:prstGeom prst="rect">
            <a:avLst/>
          </a:prstGeom>
          <a:noFill/>
          <a:ln>
            <a:noFill/>
          </a:ln>
        </p:spPr>
        <p:txBody>
          <a:bodyPr vert="horz" wrap="square" lIns="0" tIns="0" rIns="0" bIns="0" rtlCol="0" anchor="ctr"/>
          <a:lstStyle/>
          <a:p>
            <a:pPr algn="l">
              <a:lnSpc>
                <a:spcPct val="120000"/>
              </a:lnSpc>
            </a:pPr>
            <a:r>
              <a:rPr kumimoji="1" lang="en-US" altLang="zh-CN" sz="2800" dirty="0">
                <a:ln w="12700">
                  <a:noFill/>
                </a:ln>
                <a:solidFill>
                  <a:srgbClr val="1A3636">
                    <a:alpha val="100000"/>
                  </a:srgbClr>
                </a:solidFill>
                <a:latin typeface="Source Han Sans CN Bold"/>
                <a:ea typeface="Source Han Sans CN Bold"/>
                <a:cs typeface="Source Han Sans CN Bold"/>
              </a:rPr>
              <a:t>In case of Refund </a:t>
            </a:r>
            <a:endParaRPr kumimoji="1" lang="zh-CN" altLang="en-US" dirty="0"/>
          </a:p>
        </p:txBody>
      </p:sp>
      <p:sp>
        <p:nvSpPr>
          <p:cNvPr id="8" name="文本框 18"/>
          <p:cNvSpPr txBox="1"/>
          <p:nvPr/>
        </p:nvSpPr>
        <p:spPr>
          <a:xfrm>
            <a:off x="673100" y="5008879"/>
            <a:ext cx="4499101" cy="1269491"/>
          </a:xfrm>
          <a:prstGeom prst="rect">
            <a:avLst/>
          </a:prstGeom>
          <a:noFill/>
          <a:ln>
            <a:noFill/>
          </a:ln>
        </p:spPr>
        <p:txBody>
          <a:bodyPr vert="horz" wrap="square" lIns="0" tIns="0" rIns="0" bIns="0" rtlCol="0" anchor="t"/>
          <a:lstStyle/>
          <a:p>
            <a:pPr algn="l">
              <a:lnSpc>
                <a:spcPct val="120000"/>
              </a:lnSpc>
            </a:pPr>
            <a:r>
              <a:rPr kumimoji="1" lang="en-US" altLang="zh-CN" sz="2600" dirty="0">
                <a:ln w="12700">
                  <a:noFill/>
                </a:ln>
                <a:solidFill>
                  <a:srgbClr val="262626">
                    <a:alpha val="100000"/>
                  </a:srgbClr>
                </a:solidFill>
                <a:latin typeface="Source Han Sans"/>
                <a:ea typeface="Source Han Sans"/>
                <a:cs typeface="Source Han Sans"/>
              </a:rPr>
              <a:t>No clarity on </a:t>
            </a:r>
            <a:r>
              <a:rPr kumimoji="1" lang="en-US" altLang="zh-CN" sz="2600" dirty="0" err="1">
                <a:ln w="12700">
                  <a:noFill/>
                </a:ln>
                <a:solidFill>
                  <a:srgbClr val="262626">
                    <a:alpha val="100000"/>
                  </a:srgbClr>
                </a:solidFill>
                <a:latin typeface="Source Han Sans"/>
                <a:ea typeface="Source Han Sans"/>
                <a:cs typeface="Source Han Sans"/>
              </a:rPr>
              <a:t>utllisation</a:t>
            </a:r>
            <a:r>
              <a:rPr kumimoji="1" lang="en-US" altLang="zh-CN" sz="2600" dirty="0">
                <a:ln w="12700">
                  <a:noFill/>
                </a:ln>
                <a:solidFill>
                  <a:srgbClr val="262626">
                    <a:alpha val="100000"/>
                  </a:srgbClr>
                </a:solidFill>
                <a:latin typeface="Source Han Sans"/>
                <a:ea typeface="Source Han Sans"/>
                <a:cs typeface="Source Han Sans"/>
              </a:rPr>
              <a:t> of ITC</a:t>
            </a:r>
            <a:endParaRPr kumimoji="1" lang="zh-CN" altLang="en-US" dirty="0"/>
          </a:p>
        </p:txBody>
      </p:sp>
      <p:sp>
        <p:nvSpPr>
          <p:cNvPr id="9"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Flexibility in Using ITC</a:t>
            </a:r>
            <a:endParaRPr kumimoji="1" lang="zh-CN" altLang="en-US"/>
          </a:p>
        </p:txBody>
      </p:sp>
      <p:cxnSp>
        <p:nvCxnSpPr>
          <p:cNvPr id="10" name="线条 1"/>
          <p:cNvCxnSpPr/>
          <p:nvPr/>
        </p:nvCxnSpPr>
        <p:spPr>
          <a:xfrm>
            <a:off x="0" y="958850"/>
            <a:ext cx="12192000" cy="0"/>
          </a:xfrm>
          <a:prstGeom prst="line">
            <a:avLst/>
          </a:prstGeom>
          <a:noFill/>
          <a:ln w="28575" cap="sq">
            <a:solidFill>
              <a:schemeClr val="accent1"/>
            </a:solidFill>
            <a:prstDash val="solid"/>
            <a:miter/>
          </a:ln>
        </p:spPr>
      </p:cxnSp>
      <p:sp>
        <p:nvSpPr>
          <p:cNvPr id="11"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2"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3"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4"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pic>
        <p:nvPicPr>
          <p:cNvPr id="16" name="Picture 15">
            <a:extLst>
              <a:ext uri="{FF2B5EF4-FFF2-40B4-BE49-F238E27FC236}">
                <a16:creationId xmlns:a16="http://schemas.microsoft.com/office/drawing/2014/main" id="{A9DD733E-7831-5B63-937E-0676295C4A45}"/>
              </a:ext>
            </a:extLst>
          </p:cNvPr>
          <p:cNvPicPr>
            <a:picLocks noChangeAspect="1"/>
          </p:cNvPicPr>
          <p:nvPr/>
        </p:nvPicPr>
        <p:blipFill>
          <a:blip r:embed="rId2"/>
          <a:stretch>
            <a:fillRect/>
          </a:stretch>
        </p:blipFill>
        <p:spPr>
          <a:xfrm>
            <a:off x="5841999" y="1553601"/>
            <a:ext cx="5831935" cy="388795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矩形 4"/>
          <p:cNvSpPr txBox="1"/>
          <p:nvPr/>
        </p:nvSpPr>
        <p:spPr>
          <a:xfrm>
            <a:off x="660400" y="3322320"/>
            <a:ext cx="7221728" cy="241808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文本框 5"/>
          <p:cNvSpPr txBox="1"/>
          <p:nvPr/>
        </p:nvSpPr>
        <p:spPr>
          <a:xfrm>
            <a:off x="842264" y="1731264"/>
            <a:ext cx="5668264" cy="1391920"/>
          </a:xfrm>
          <a:prstGeom prst="rect">
            <a:avLst/>
          </a:prstGeom>
          <a:noFill/>
          <a:ln>
            <a:noFill/>
          </a:ln>
        </p:spPr>
        <p:txBody>
          <a:bodyPr vert="horz" wrap="square" lIns="0" tIns="0" rIns="0" bIns="0" rtlCol="0" anchor="ctr"/>
          <a:lstStyle/>
          <a:p>
            <a:pPr algn="l">
              <a:lnSpc>
                <a:spcPct val="120000"/>
              </a:lnSpc>
            </a:pPr>
            <a:r>
              <a:rPr kumimoji="1" lang="en-US" altLang="zh-CN" sz="2700">
                <a:ln w="12700">
                  <a:noFill/>
                </a:ln>
                <a:solidFill>
                  <a:srgbClr val="224848">
                    <a:alpha val="100000"/>
                  </a:srgbClr>
                </a:solidFill>
                <a:latin typeface="OPPOSans H"/>
                <a:ea typeface="OPPOSans H"/>
                <a:cs typeface="OPPOSans H"/>
              </a:rPr>
              <a:t>GST registration is cancelled, any delay in filing the last applicable GSTR-3B will attract interest.</a:t>
            </a:r>
            <a:endParaRPr kumimoji="1" lang="zh-CN" altLang="en-US"/>
          </a:p>
        </p:txBody>
      </p:sp>
      <p:sp>
        <p:nvSpPr>
          <p:cNvPr id="7" name="文本框 6"/>
          <p:cNvSpPr txBox="1"/>
          <p:nvPr/>
        </p:nvSpPr>
        <p:spPr>
          <a:xfrm>
            <a:off x="842264" y="3554476"/>
            <a:ext cx="6858001" cy="1746504"/>
          </a:xfrm>
          <a:prstGeom prst="rect">
            <a:avLst/>
          </a:prstGeom>
          <a:noFill/>
          <a:ln>
            <a:noFill/>
          </a:ln>
        </p:spPr>
        <p:txBody>
          <a:bodyPr vert="horz" wrap="square" lIns="0" tIns="0" rIns="0" bIns="0" rtlCol="0" anchor="t"/>
          <a:lstStyle/>
          <a:p>
            <a:pPr algn="l">
              <a:lnSpc>
                <a:spcPct val="120000"/>
              </a:lnSpc>
            </a:pPr>
            <a:r>
              <a:rPr kumimoji="1" lang="en-US" altLang="zh-CN" sz="2800" dirty="0">
                <a:ln w="12700">
                  <a:noFill/>
                </a:ln>
                <a:solidFill>
                  <a:srgbClr val="FFFFFF">
                    <a:alpha val="100000"/>
                  </a:srgbClr>
                </a:solidFill>
                <a:latin typeface="OPPOSans L"/>
                <a:ea typeface="OPPOSans L"/>
                <a:cs typeface="OPPOSans L"/>
              </a:rPr>
              <a:t>Going forward, such interest will be recovered through GSTR-10, the final return. This ensures that interest liability is not left unpaid even after cancellation of registration.</a:t>
            </a:r>
            <a:endParaRPr kumimoji="1" lang="zh-CN" altLang="en-US" dirty="0"/>
          </a:p>
        </p:txBody>
      </p:sp>
      <p:sp>
        <p:nvSpPr>
          <p:cNvPr id="8"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179">
                <a:ln w="12700">
                  <a:noFill/>
                </a:ln>
                <a:solidFill>
                  <a:srgbClr val="262626">
                    <a:alpha val="100000"/>
                  </a:srgbClr>
                </a:solidFill>
                <a:latin typeface="poppins-bold"/>
                <a:ea typeface="poppins-bold"/>
                <a:cs typeface="poppins-bold"/>
              </a:rPr>
              <a:t>Interest Recovery Through Final Return (GSTR-10)</a:t>
            </a:r>
            <a:endParaRPr kumimoji="1" lang="zh-CN" altLang="en-US"/>
          </a:p>
        </p:txBody>
      </p:sp>
      <p:cxnSp>
        <p:nvCxnSpPr>
          <p:cNvPr id="9" name="线条 1"/>
          <p:cNvCxnSpPr/>
          <p:nvPr/>
        </p:nvCxnSpPr>
        <p:spPr>
          <a:xfrm>
            <a:off x="0" y="958850"/>
            <a:ext cx="12192000" cy="0"/>
          </a:xfrm>
          <a:prstGeom prst="line">
            <a:avLst/>
          </a:prstGeom>
          <a:noFill/>
          <a:ln w="28575" cap="sq">
            <a:solidFill>
              <a:schemeClr val="accent1"/>
            </a:solidFill>
            <a:prstDash val="solid"/>
            <a:miter/>
          </a:ln>
        </p:spPr>
      </p:cxnSp>
      <p:sp>
        <p:nvSpPr>
          <p:cNvPr id="10"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1"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2"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3"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pic>
        <p:nvPicPr>
          <p:cNvPr id="15" name="Picture 14">
            <a:extLst>
              <a:ext uri="{FF2B5EF4-FFF2-40B4-BE49-F238E27FC236}">
                <a16:creationId xmlns:a16="http://schemas.microsoft.com/office/drawing/2014/main" id="{202D5C86-EA73-A698-E4BF-7648F7F9228E}"/>
              </a:ext>
            </a:extLst>
          </p:cNvPr>
          <p:cNvPicPr>
            <a:picLocks noChangeAspect="1"/>
          </p:cNvPicPr>
          <p:nvPr/>
        </p:nvPicPr>
        <p:blipFill>
          <a:blip r:embed="rId2"/>
          <a:srcRect b="36152"/>
          <a:stretch>
            <a:fillRect/>
          </a:stretch>
        </p:blipFill>
        <p:spPr>
          <a:xfrm>
            <a:off x="8016663" y="1797052"/>
            <a:ext cx="3533987" cy="33845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3"/>
          <p:cNvSpPr txBox="1"/>
          <p:nvPr/>
        </p:nvSpPr>
        <p:spPr>
          <a:xfrm>
            <a:off x="0" y="-317"/>
            <a:ext cx="12192000" cy="6858635"/>
          </a:xfrm>
          <a:prstGeom prst="rect">
            <a:avLst/>
          </a:prstGeom>
          <a:blipFill>
            <a:blip r:embed="rId2"/>
            <a:srcRect/>
            <a:stretch>
              <a:fillRect/>
            </a:stretch>
          </a:blip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文本框 5"/>
          <p:cNvSpPr txBox="1"/>
          <p:nvPr/>
        </p:nvSpPr>
        <p:spPr>
          <a:xfrm>
            <a:off x="533468" y="1608924"/>
            <a:ext cx="4724332" cy="2954655"/>
          </a:xfrm>
          <a:prstGeom prst="rect">
            <a:avLst/>
          </a:prstGeom>
          <a:noFill/>
          <a:ln>
            <a:noFill/>
          </a:ln>
        </p:spPr>
        <p:txBody>
          <a:bodyPr vert="horz" wrap="square" lIns="91440" tIns="45720" rIns="91440" bIns="45720" rtlCol="0" anchor="ctr"/>
          <a:lstStyle/>
          <a:p>
            <a:pPr algn="l">
              <a:lnSpc>
                <a:spcPct val="110000"/>
              </a:lnSpc>
            </a:pPr>
            <a:r>
              <a:rPr kumimoji="1" lang="en-US" altLang="zh-CN" sz="4800" dirty="0">
                <a:ln w="12700">
                  <a:noFill/>
                </a:ln>
                <a:solidFill>
                  <a:srgbClr val="FFFFFF">
                    <a:alpha val="100000"/>
                  </a:srgbClr>
                </a:solidFill>
                <a:latin typeface="poppins-bold"/>
                <a:ea typeface="poppins-bold"/>
                <a:cs typeface="poppins-bold"/>
              </a:rPr>
              <a:t>Thank You!</a:t>
            </a:r>
            <a:endParaRPr kumimoji="1" lang="zh-CN" altLang="en-US" dirty="0"/>
          </a:p>
        </p:txBody>
      </p:sp>
      <p:sp>
        <p:nvSpPr>
          <p:cNvPr id="4" name="标题 1"/>
          <p:cNvSpPr txBox="1"/>
          <p:nvPr/>
        </p:nvSpPr>
        <p:spPr>
          <a:xfrm>
            <a:off x="476188" y="497664"/>
            <a:ext cx="2120928" cy="263373"/>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5" name="文本框 11"/>
          <p:cNvSpPr txBox="1"/>
          <p:nvPr/>
        </p:nvSpPr>
        <p:spPr>
          <a:xfrm>
            <a:off x="577215" y="5356228"/>
            <a:ext cx="4832985" cy="396219"/>
          </a:xfrm>
          <a:prstGeom prst="rect">
            <a:avLst/>
          </a:prstGeom>
          <a:noFill/>
          <a:ln>
            <a:noFill/>
          </a:ln>
        </p:spPr>
        <p:txBody>
          <a:bodyPr vert="horz" wrap="square" lIns="91440" tIns="45720" rIns="91440" bIns="45720" rtlCol="0" anchor="t"/>
          <a:lstStyle/>
          <a:p>
            <a:pPr algn="l">
              <a:lnSpc>
                <a:spcPct val="110000"/>
              </a:lnSpc>
            </a:pPr>
            <a:r>
              <a:rPr kumimoji="1" lang="en-US" altLang="zh-CN" sz="1800" dirty="0">
                <a:ln w="12700">
                  <a:noFill/>
                </a:ln>
                <a:solidFill>
                  <a:srgbClr val="FFFFFF">
                    <a:alpha val="100000"/>
                  </a:srgbClr>
                </a:solidFill>
                <a:latin typeface="Poppins"/>
                <a:ea typeface="Poppins"/>
                <a:cs typeface="Poppins"/>
              </a:rPr>
              <a:t>CA Krishan Garg</a:t>
            </a:r>
            <a:endParaRPr kumimoji="1" lang="zh-CN" altLang="en-US" dirty="0"/>
          </a:p>
        </p:txBody>
      </p:sp>
      <p:cxnSp>
        <p:nvCxnSpPr>
          <p:cNvPr id="6" name="直接连接符 7"/>
          <p:cNvCxnSpPr/>
          <p:nvPr/>
        </p:nvCxnSpPr>
        <p:spPr>
          <a:xfrm>
            <a:off x="679484" y="4914900"/>
            <a:ext cx="3079716" cy="0"/>
          </a:xfrm>
          <a:prstGeom prst="line">
            <a:avLst/>
          </a:prstGeom>
          <a:noFill/>
          <a:ln w="25400" cap="sq">
            <a:solidFill>
              <a:schemeClr val="accent1">
                <a:lumMod val="20000"/>
                <a:lumOff val="80000"/>
                <a:alpha val="27000"/>
              </a:schemeClr>
            </a:solidFill>
            <a:prstDash val="solid"/>
            <a:miter/>
          </a:ln>
        </p:spPr>
      </p:cxnSp>
      <p:pic>
        <p:nvPicPr>
          <p:cNvPr id="7" name="Picture 6">
            <a:extLst>
              <a:ext uri="{FF2B5EF4-FFF2-40B4-BE49-F238E27FC236}">
                <a16:creationId xmlns:a16="http://schemas.microsoft.com/office/drawing/2014/main" id="{9120554C-CE47-6679-1C43-CC4AE602A5EA}"/>
              </a:ext>
            </a:extLst>
          </p:cNvPr>
          <p:cNvPicPr>
            <a:picLocks noChangeAspect="1"/>
          </p:cNvPicPr>
          <p:nvPr/>
        </p:nvPicPr>
        <p:blipFill>
          <a:blip r:embed="rId3"/>
          <a:stretch>
            <a:fillRect/>
          </a:stretch>
        </p:blipFill>
        <p:spPr>
          <a:xfrm>
            <a:off x="408537" y="465725"/>
            <a:ext cx="2256229" cy="3505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1"/>
          <p:cNvSpPr txBox="1"/>
          <p:nvPr/>
        </p:nvSpPr>
        <p:spPr>
          <a:xfrm>
            <a:off x="28281" y="9428"/>
            <a:ext cx="12192000" cy="6858000"/>
          </a:xfrm>
          <a:prstGeom prst="rect">
            <a:avLst/>
          </a:prstGeom>
          <a:gradFill>
            <a:gsLst>
              <a:gs pos="0">
                <a:schemeClr val="accent1">
                  <a:lumMod val="60000"/>
                  <a:lumOff val="40000"/>
                </a:schemeClr>
              </a:gs>
              <a:gs pos="57000">
                <a:schemeClr val="accent1">
                  <a:lumMod val="20000"/>
                  <a:lumOff val="80000"/>
                </a:schemeClr>
              </a:gs>
              <a:gs pos="100000">
                <a:schemeClr val="accent1">
                  <a:lumMod val="60000"/>
                  <a:lumOff val="40000"/>
                </a:schemeClr>
              </a:gs>
            </a:gsLst>
            <a:lin ang="27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5" name="矩形: 圆角 3"/>
          <p:cNvSpPr txBox="1"/>
          <p:nvPr/>
        </p:nvSpPr>
        <p:spPr>
          <a:xfrm>
            <a:off x="666750" y="773779"/>
            <a:ext cx="10858500" cy="5727700"/>
          </a:xfrm>
          <a:prstGeom prst="roundRect">
            <a:avLst>
              <a:gd name="adj" fmla="val 10813"/>
            </a:avLst>
          </a:prstGeom>
          <a:solidFill>
            <a:schemeClr val="bg1">
              <a:alpha val="60000"/>
            </a:schemeClr>
          </a:solidFill>
          <a:ln w="12700" cap="sq">
            <a:solidFill>
              <a:schemeClr val="bg1"/>
            </a:solidFill>
            <a:miter/>
          </a:ln>
        </p:spPr>
        <p:txBody>
          <a:bodyPr vert="horz" wrap="square" lIns="0" tIns="0" rIns="0" bIns="0" rtlCol="0" anchor="ctr"/>
          <a:lstStyle/>
          <a:p>
            <a:pPr algn="ctr">
              <a:lnSpc>
                <a:spcPct val="110000"/>
              </a:lnSpc>
            </a:pPr>
            <a:endParaRPr kumimoji="1" lang="zh-CN" altLang="en-US"/>
          </a:p>
        </p:txBody>
      </p:sp>
      <p:sp>
        <p:nvSpPr>
          <p:cNvPr id="6" name="文本占位符 10"/>
          <p:cNvSpPr txBox="1"/>
          <p:nvPr/>
        </p:nvSpPr>
        <p:spPr>
          <a:xfrm>
            <a:off x="3964272" y="1121606"/>
            <a:ext cx="4263457" cy="991354"/>
          </a:xfrm>
          <a:prstGeom prst="rect">
            <a:avLst/>
          </a:prstGeom>
          <a:noFill/>
          <a:ln>
            <a:noFill/>
          </a:ln>
        </p:spPr>
        <p:txBody>
          <a:bodyPr vert="horz" wrap="square" lIns="0" tIns="0" rIns="0" bIns="0" rtlCol="0" anchor="ctr"/>
          <a:lstStyle/>
          <a:p>
            <a:pPr algn="ctr">
              <a:lnSpc>
                <a:spcPct val="110000"/>
              </a:lnSpc>
            </a:pPr>
            <a:r>
              <a:rPr kumimoji="1" lang="en-US" altLang="zh-CN" sz="4800">
                <a:ln w="12700">
                  <a:noFill/>
                </a:ln>
                <a:solidFill>
                  <a:srgbClr val="224848">
                    <a:alpha val="100000"/>
                  </a:srgbClr>
                </a:solidFill>
                <a:latin typeface="poppins-bold"/>
                <a:ea typeface="poppins-bold"/>
                <a:cs typeface="poppins-bold"/>
              </a:rPr>
              <a:t>CONTENTS</a:t>
            </a:r>
            <a:endParaRPr kumimoji="1" lang="zh-CN" altLang="en-US"/>
          </a:p>
        </p:txBody>
      </p:sp>
      <p:sp>
        <p:nvSpPr>
          <p:cNvPr id="7" name="矩形: 圆角 5"/>
          <p:cNvSpPr txBox="1"/>
          <p:nvPr/>
        </p:nvSpPr>
        <p:spPr>
          <a:xfrm>
            <a:off x="2703378" y="2259263"/>
            <a:ext cx="6793047" cy="1075842"/>
          </a:xfrm>
          <a:prstGeom prst="roundRect">
            <a:avLst/>
          </a:prstGeom>
          <a:solidFill>
            <a:schemeClr val="accent1"/>
          </a:solidFill>
          <a:ln w="12700" cap="sq">
            <a:noFill/>
            <a:miter/>
          </a:ln>
        </p:spPr>
        <p:txBody>
          <a:bodyPr vert="horz" wrap="square" lIns="0" tIns="0" rIns="0" bIns="0" rtlCol="0" anchor="ctr"/>
          <a:lstStyle/>
          <a:p>
            <a:pPr algn="ctr">
              <a:lnSpc>
                <a:spcPct val="110000"/>
              </a:lnSpc>
            </a:pPr>
            <a:endParaRPr kumimoji="1" lang="zh-CN" altLang="en-US"/>
          </a:p>
        </p:txBody>
      </p:sp>
      <p:sp>
        <p:nvSpPr>
          <p:cNvPr id="8" name="椭圆 9"/>
          <p:cNvSpPr txBox="1"/>
          <p:nvPr/>
        </p:nvSpPr>
        <p:spPr>
          <a:xfrm>
            <a:off x="3025117" y="2412464"/>
            <a:ext cx="769441" cy="769441"/>
          </a:xfrm>
          <a:prstGeom prst="ellipse">
            <a:avLst/>
          </a:prstGeom>
          <a:solidFill>
            <a:schemeClr val="bg1">
              <a:alpha val="71000"/>
            </a:schemeClr>
          </a:solidFill>
          <a:ln w="12700" cap="sq">
            <a:noFill/>
            <a:miter/>
          </a:ln>
        </p:spPr>
        <p:txBody>
          <a:bodyPr vert="horz" wrap="square" lIns="0" tIns="0" rIns="0" bIns="0" rtlCol="0" anchor="ctr"/>
          <a:lstStyle/>
          <a:p>
            <a:pPr algn="ctr">
              <a:lnSpc>
                <a:spcPct val="110000"/>
              </a:lnSpc>
            </a:pPr>
            <a:endParaRPr kumimoji="1" lang="zh-CN" altLang="en-US"/>
          </a:p>
        </p:txBody>
      </p:sp>
      <p:sp>
        <p:nvSpPr>
          <p:cNvPr id="9" name="文本框 13"/>
          <p:cNvSpPr txBox="1"/>
          <p:nvPr/>
        </p:nvSpPr>
        <p:spPr>
          <a:xfrm>
            <a:off x="4066614" y="2400397"/>
            <a:ext cx="4972611" cy="793575"/>
          </a:xfrm>
          <a:prstGeom prst="rect">
            <a:avLst/>
          </a:prstGeom>
          <a:noFill/>
          <a:ln>
            <a:noFill/>
          </a:ln>
        </p:spPr>
        <p:txBody>
          <a:bodyPr vert="horz" wrap="square" lIns="0" tIns="0" rIns="0" bIns="0" rtlCol="0" anchor="ctr"/>
          <a:lstStyle/>
          <a:p>
            <a:pPr algn="l">
              <a:lnSpc>
                <a:spcPct val="130000"/>
              </a:lnSpc>
            </a:pPr>
            <a:r>
              <a:rPr kumimoji="1" lang="en-US" altLang="zh-CN" sz="2100">
                <a:ln w="12700">
                  <a:noFill/>
                </a:ln>
                <a:solidFill>
                  <a:srgbClr val="FFFFFF">
                    <a:alpha val="100000"/>
                  </a:srgbClr>
                </a:solidFill>
                <a:latin typeface="Poppins"/>
                <a:ea typeface="Poppins"/>
                <a:cs typeface="Poppins"/>
              </a:rPr>
              <a:t>Overview of Union Budget 2026</a:t>
            </a:r>
            <a:endParaRPr kumimoji="1" lang="zh-CN" altLang="en-US"/>
          </a:p>
        </p:txBody>
      </p:sp>
      <p:sp>
        <p:nvSpPr>
          <p:cNvPr id="10" name="椭圆 21"/>
          <p:cNvSpPr txBox="1"/>
          <p:nvPr/>
        </p:nvSpPr>
        <p:spPr>
          <a:xfrm>
            <a:off x="3126809" y="2514156"/>
            <a:ext cx="566057" cy="566057"/>
          </a:xfrm>
          <a:prstGeom prst="ellipse">
            <a:avLst/>
          </a:prstGeom>
          <a:gradFill>
            <a:gsLst>
              <a:gs pos="15000">
                <a:schemeClr val="bg1"/>
              </a:gs>
              <a:gs pos="77000">
                <a:schemeClr val="accent1">
                  <a:lumMod val="40000"/>
                  <a:lumOff val="60000"/>
                </a:schemeClr>
              </a:gs>
            </a:gsLst>
            <a:lin ang="54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1" name="文本框 22"/>
          <p:cNvSpPr txBox="1"/>
          <p:nvPr/>
        </p:nvSpPr>
        <p:spPr>
          <a:xfrm>
            <a:off x="2817550" y="2251419"/>
            <a:ext cx="1184575" cy="1091531"/>
          </a:xfrm>
          <a:prstGeom prst="rect">
            <a:avLst/>
          </a:prstGeom>
          <a:noFill/>
          <a:ln>
            <a:noFill/>
          </a:ln>
        </p:spPr>
        <p:txBody>
          <a:bodyPr vert="horz" wrap="square" lIns="0" tIns="0" rIns="0" bIns="0" rtlCol="0" anchor="ctr"/>
          <a:lstStyle/>
          <a:p>
            <a:pPr algn="ctr">
              <a:lnSpc>
                <a:spcPct val="110000"/>
              </a:lnSpc>
            </a:pPr>
            <a:r>
              <a:rPr kumimoji="1" lang="en-US" altLang="zh-CN" sz="2800">
                <a:ln w="12700">
                  <a:noFill/>
                </a:ln>
                <a:solidFill>
                  <a:srgbClr val="224848">
                    <a:alpha val="100000"/>
                  </a:srgbClr>
                </a:solidFill>
                <a:latin typeface="poppins-bold"/>
                <a:ea typeface="poppins-bold"/>
                <a:cs typeface="poppins-bold"/>
              </a:rPr>
              <a:t>01</a:t>
            </a:r>
            <a:endParaRPr kumimoji="1" lang="zh-CN" altLang="en-US"/>
          </a:p>
        </p:txBody>
      </p:sp>
      <p:sp>
        <p:nvSpPr>
          <p:cNvPr id="12" name="矩形: 圆角 7"/>
          <p:cNvSpPr txBox="1"/>
          <p:nvPr/>
        </p:nvSpPr>
        <p:spPr>
          <a:xfrm>
            <a:off x="2703378" y="3542374"/>
            <a:ext cx="6793047" cy="1075842"/>
          </a:xfrm>
          <a:prstGeom prst="roundRect">
            <a:avLst/>
          </a:prstGeom>
          <a:solidFill>
            <a:schemeClr val="accent1"/>
          </a:solidFill>
          <a:ln w="12700" cap="sq">
            <a:noFill/>
            <a:miter/>
          </a:ln>
        </p:spPr>
        <p:txBody>
          <a:bodyPr vert="horz" wrap="square" lIns="0" tIns="0" rIns="0" bIns="0" rtlCol="0" anchor="ctr"/>
          <a:lstStyle/>
          <a:p>
            <a:pPr algn="ctr">
              <a:lnSpc>
                <a:spcPct val="110000"/>
              </a:lnSpc>
            </a:pPr>
            <a:endParaRPr kumimoji="1" lang="zh-CN" altLang="en-US"/>
          </a:p>
        </p:txBody>
      </p:sp>
      <p:sp>
        <p:nvSpPr>
          <p:cNvPr id="13" name="椭圆 10"/>
          <p:cNvSpPr txBox="1"/>
          <p:nvPr/>
        </p:nvSpPr>
        <p:spPr>
          <a:xfrm>
            <a:off x="3025117" y="3695575"/>
            <a:ext cx="769441" cy="769441"/>
          </a:xfrm>
          <a:prstGeom prst="ellipse">
            <a:avLst/>
          </a:prstGeom>
          <a:solidFill>
            <a:schemeClr val="bg1">
              <a:alpha val="71000"/>
            </a:schemeClr>
          </a:solidFill>
          <a:ln w="12700" cap="sq">
            <a:noFill/>
            <a:miter/>
          </a:ln>
        </p:spPr>
        <p:txBody>
          <a:bodyPr vert="horz" wrap="square" lIns="0" tIns="0" rIns="0" bIns="0" rtlCol="0" anchor="ctr"/>
          <a:lstStyle/>
          <a:p>
            <a:pPr algn="ctr">
              <a:lnSpc>
                <a:spcPct val="110000"/>
              </a:lnSpc>
            </a:pPr>
            <a:endParaRPr kumimoji="1" lang="zh-CN" altLang="en-US"/>
          </a:p>
        </p:txBody>
      </p:sp>
      <p:sp>
        <p:nvSpPr>
          <p:cNvPr id="14" name="文本框 15"/>
          <p:cNvSpPr txBox="1"/>
          <p:nvPr/>
        </p:nvSpPr>
        <p:spPr>
          <a:xfrm>
            <a:off x="4066614" y="3719579"/>
            <a:ext cx="4972611" cy="721432"/>
          </a:xfrm>
          <a:prstGeom prst="rect">
            <a:avLst/>
          </a:prstGeom>
          <a:noFill/>
          <a:ln>
            <a:noFill/>
          </a:ln>
        </p:spPr>
        <p:txBody>
          <a:bodyPr vert="horz" wrap="square" lIns="0" tIns="0" rIns="0" bIns="0" rtlCol="0" anchor="ctr"/>
          <a:lstStyle/>
          <a:p>
            <a:pPr algn="l">
              <a:lnSpc>
                <a:spcPct val="130000"/>
              </a:lnSpc>
            </a:pPr>
            <a:r>
              <a:rPr kumimoji="1" lang="en-US" altLang="zh-CN" sz="2100" dirty="0">
                <a:ln w="12700">
                  <a:noFill/>
                </a:ln>
                <a:solidFill>
                  <a:srgbClr val="FFFFFF">
                    <a:alpha val="100000"/>
                  </a:srgbClr>
                </a:solidFill>
                <a:latin typeface="Poppins"/>
                <a:ea typeface="Poppins"/>
                <a:cs typeface="Poppins"/>
              </a:rPr>
              <a:t>Indirect Tax Proposals (GST)</a:t>
            </a:r>
            <a:endParaRPr kumimoji="1" lang="zh-CN" altLang="en-US" dirty="0"/>
          </a:p>
        </p:txBody>
      </p:sp>
      <p:sp>
        <p:nvSpPr>
          <p:cNvPr id="15" name="椭圆 18"/>
          <p:cNvSpPr txBox="1"/>
          <p:nvPr/>
        </p:nvSpPr>
        <p:spPr>
          <a:xfrm>
            <a:off x="3126809" y="3797267"/>
            <a:ext cx="566057" cy="566057"/>
          </a:xfrm>
          <a:prstGeom prst="ellipse">
            <a:avLst/>
          </a:prstGeom>
          <a:gradFill>
            <a:gsLst>
              <a:gs pos="15000">
                <a:schemeClr val="bg1"/>
              </a:gs>
              <a:gs pos="77000">
                <a:schemeClr val="accent1">
                  <a:lumMod val="40000"/>
                  <a:lumOff val="60000"/>
                </a:schemeClr>
              </a:gs>
            </a:gsLst>
            <a:lin ang="54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6" name="文本框 23"/>
          <p:cNvSpPr txBox="1"/>
          <p:nvPr/>
        </p:nvSpPr>
        <p:spPr>
          <a:xfrm>
            <a:off x="2817550" y="3534530"/>
            <a:ext cx="1184575" cy="1091531"/>
          </a:xfrm>
          <a:prstGeom prst="rect">
            <a:avLst/>
          </a:prstGeom>
          <a:noFill/>
          <a:ln>
            <a:noFill/>
          </a:ln>
        </p:spPr>
        <p:txBody>
          <a:bodyPr vert="horz" wrap="square" lIns="0" tIns="0" rIns="0" bIns="0" rtlCol="0" anchor="ctr"/>
          <a:lstStyle/>
          <a:p>
            <a:pPr algn="ctr">
              <a:lnSpc>
                <a:spcPct val="110000"/>
              </a:lnSpc>
            </a:pPr>
            <a:r>
              <a:rPr kumimoji="1" lang="en-US" altLang="zh-CN" sz="2800">
                <a:ln w="12700">
                  <a:noFill/>
                </a:ln>
                <a:solidFill>
                  <a:srgbClr val="224848">
                    <a:alpha val="100000"/>
                  </a:srgbClr>
                </a:solidFill>
                <a:latin typeface="poppins-bold"/>
                <a:ea typeface="poppins-bold"/>
                <a:cs typeface="poppins-bold"/>
              </a:rPr>
              <a:t>02</a:t>
            </a:r>
            <a:endParaRPr kumimoji="1" lang="zh-CN" altLang="en-US"/>
          </a:p>
        </p:txBody>
      </p:sp>
      <p:sp>
        <p:nvSpPr>
          <p:cNvPr id="17" name="矩形: 圆角 2"/>
          <p:cNvSpPr txBox="1"/>
          <p:nvPr/>
        </p:nvSpPr>
        <p:spPr>
          <a:xfrm>
            <a:off x="2703378" y="4825485"/>
            <a:ext cx="6793047" cy="1075842"/>
          </a:xfrm>
          <a:prstGeom prst="roundRect">
            <a:avLst/>
          </a:prstGeom>
          <a:solidFill>
            <a:schemeClr val="accent1"/>
          </a:solidFill>
          <a:ln w="12700" cap="sq">
            <a:noFill/>
            <a:miter/>
          </a:ln>
        </p:spPr>
        <p:txBody>
          <a:bodyPr vert="horz" wrap="square" lIns="0" tIns="0" rIns="0" bIns="0" rtlCol="0" anchor="ctr"/>
          <a:lstStyle/>
          <a:p>
            <a:pPr algn="ctr">
              <a:lnSpc>
                <a:spcPct val="110000"/>
              </a:lnSpc>
            </a:pPr>
            <a:endParaRPr kumimoji="1" lang="zh-CN" altLang="en-US"/>
          </a:p>
        </p:txBody>
      </p:sp>
      <p:sp>
        <p:nvSpPr>
          <p:cNvPr id="18" name="椭圆 4"/>
          <p:cNvSpPr txBox="1"/>
          <p:nvPr/>
        </p:nvSpPr>
        <p:spPr>
          <a:xfrm>
            <a:off x="3025117" y="4978686"/>
            <a:ext cx="769441" cy="769441"/>
          </a:xfrm>
          <a:prstGeom prst="ellipse">
            <a:avLst/>
          </a:prstGeom>
          <a:solidFill>
            <a:schemeClr val="bg1">
              <a:alpha val="71000"/>
            </a:schemeClr>
          </a:solidFill>
          <a:ln w="12700" cap="sq">
            <a:noFill/>
            <a:miter/>
          </a:ln>
        </p:spPr>
        <p:txBody>
          <a:bodyPr vert="horz" wrap="square" lIns="0" tIns="0" rIns="0" bIns="0" rtlCol="0" anchor="ctr"/>
          <a:lstStyle/>
          <a:p>
            <a:pPr algn="ctr">
              <a:lnSpc>
                <a:spcPct val="110000"/>
              </a:lnSpc>
            </a:pPr>
            <a:endParaRPr kumimoji="1" lang="zh-CN" altLang="en-US"/>
          </a:p>
        </p:txBody>
      </p:sp>
      <p:sp>
        <p:nvSpPr>
          <p:cNvPr id="19" name="文本框 6"/>
          <p:cNvSpPr txBox="1"/>
          <p:nvPr/>
        </p:nvSpPr>
        <p:spPr>
          <a:xfrm>
            <a:off x="4066614" y="5002690"/>
            <a:ext cx="4972611" cy="721432"/>
          </a:xfrm>
          <a:prstGeom prst="rect">
            <a:avLst/>
          </a:prstGeom>
          <a:noFill/>
          <a:ln>
            <a:noFill/>
          </a:ln>
        </p:spPr>
        <p:txBody>
          <a:bodyPr vert="horz" wrap="square" lIns="0" tIns="0" rIns="0" bIns="0" rtlCol="0" anchor="ctr"/>
          <a:lstStyle/>
          <a:p>
            <a:pPr algn="l">
              <a:lnSpc>
                <a:spcPct val="130000"/>
              </a:lnSpc>
            </a:pPr>
            <a:r>
              <a:rPr kumimoji="1" lang="en-US" altLang="zh-CN" sz="2100" dirty="0">
                <a:ln w="12700">
                  <a:noFill/>
                </a:ln>
                <a:solidFill>
                  <a:srgbClr val="FFFFFF">
                    <a:alpha val="100000"/>
                  </a:srgbClr>
                </a:solidFill>
                <a:latin typeface="Poppins"/>
                <a:cs typeface="Poppins"/>
              </a:rPr>
              <a:t>Changes in GSTR-3B Returns</a:t>
            </a:r>
            <a:endParaRPr kumimoji="1" lang="zh-CN" altLang="en-US" dirty="0"/>
          </a:p>
        </p:txBody>
      </p:sp>
      <p:sp>
        <p:nvSpPr>
          <p:cNvPr id="20" name="椭圆 8"/>
          <p:cNvSpPr txBox="1"/>
          <p:nvPr/>
        </p:nvSpPr>
        <p:spPr>
          <a:xfrm>
            <a:off x="3126809" y="5080378"/>
            <a:ext cx="566057" cy="566057"/>
          </a:xfrm>
          <a:prstGeom prst="ellipse">
            <a:avLst/>
          </a:prstGeom>
          <a:gradFill>
            <a:gsLst>
              <a:gs pos="15000">
                <a:schemeClr val="bg1"/>
              </a:gs>
              <a:gs pos="77000">
                <a:schemeClr val="accent1">
                  <a:lumMod val="40000"/>
                  <a:lumOff val="60000"/>
                </a:schemeClr>
              </a:gs>
            </a:gsLst>
            <a:lin ang="54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21" name="文本框 11"/>
          <p:cNvSpPr txBox="1"/>
          <p:nvPr/>
        </p:nvSpPr>
        <p:spPr>
          <a:xfrm>
            <a:off x="2817550" y="4817641"/>
            <a:ext cx="1184575" cy="1091531"/>
          </a:xfrm>
          <a:prstGeom prst="rect">
            <a:avLst/>
          </a:prstGeom>
          <a:noFill/>
          <a:ln>
            <a:noFill/>
          </a:ln>
        </p:spPr>
        <p:txBody>
          <a:bodyPr vert="horz" wrap="square" lIns="0" tIns="0" rIns="0" bIns="0" rtlCol="0" anchor="ctr"/>
          <a:lstStyle/>
          <a:p>
            <a:pPr algn="ctr">
              <a:lnSpc>
                <a:spcPct val="110000"/>
              </a:lnSpc>
            </a:pPr>
            <a:r>
              <a:rPr kumimoji="1" lang="en-US" altLang="zh-CN" sz="2800">
                <a:ln w="12700">
                  <a:noFill/>
                </a:ln>
                <a:solidFill>
                  <a:srgbClr val="224848">
                    <a:alpha val="100000"/>
                  </a:srgbClr>
                </a:solidFill>
                <a:latin typeface="poppins-bold"/>
                <a:ea typeface="poppins-bold"/>
                <a:cs typeface="poppins-bold"/>
              </a:rPr>
              <a:t>03</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3"/>
          <p:cNvSpPr txBox="1"/>
          <p:nvPr/>
        </p:nvSpPr>
        <p:spPr>
          <a:xfrm>
            <a:off x="0" y="-317"/>
            <a:ext cx="12192000" cy="6858635"/>
          </a:xfrm>
          <a:prstGeom prst="rect">
            <a:avLst/>
          </a:prstGeom>
          <a:blipFill>
            <a:blip r:embed="rId2"/>
            <a:srcRect/>
            <a:stretch>
              <a:fillRect/>
            </a:stretch>
          </a:blip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9594884" y="497664"/>
            <a:ext cx="2120928" cy="263373"/>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dirty="0"/>
          </a:p>
        </p:txBody>
      </p:sp>
      <p:sp>
        <p:nvSpPr>
          <p:cNvPr id="4" name="AIPPT10"/>
          <p:cNvSpPr txBox="1"/>
          <p:nvPr/>
        </p:nvSpPr>
        <p:spPr>
          <a:xfrm>
            <a:off x="10204080" y="1649867"/>
            <a:ext cx="1473632" cy="1116108"/>
          </a:xfrm>
          <a:prstGeom prst="rect">
            <a:avLst/>
          </a:prstGeom>
          <a:noFill/>
          <a:ln>
            <a:noFill/>
          </a:ln>
        </p:spPr>
        <p:txBody>
          <a:bodyPr vert="horz" wrap="square" lIns="91440" tIns="45720" rIns="91440" bIns="45720" rtlCol="0" anchor="t"/>
          <a:lstStyle/>
          <a:p>
            <a:pPr algn="r">
              <a:lnSpc>
                <a:spcPct val="110000"/>
              </a:lnSpc>
            </a:pPr>
            <a:r>
              <a:rPr kumimoji="1" lang="en-US" altLang="zh-CN" sz="7200">
                <a:ln w="12700">
                  <a:noFill/>
                </a:ln>
                <a:solidFill>
                  <a:srgbClr val="EEDBAC">
                    <a:alpha val="100000"/>
                  </a:srgbClr>
                </a:solidFill>
                <a:latin typeface="poppins-bold"/>
                <a:ea typeface="poppins-bold"/>
                <a:cs typeface="poppins-bold"/>
              </a:rPr>
              <a:t> 01</a:t>
            </a:r>
            <a:endParaRPr kumimoji="1" lang="zh-CN" altLang="en-US"/>
          </a:p>
        </p:txBody>
      </p:sp>
      <p:sp>
        <p:nvSpPr>
          <p:cNvPr id="5" name="AIPPT10"/>
          <p:cNvSpPr txBox="1"/>
          <p:nvPr/>
        </p:nvSpPr>
        <p:spPr>
          <a:xfrm>
            <a:off x="7525909" y="1649867"/>
            <a:ext cx="3130261" cy="1116108"/>
          </a:xfrm>
          <a:prstGeom prst="rect">
            <a:avLst/>
          </a:prstGeom>
          <a:noFill/>
          <a:ln>
            <a:noFill/>
          </a:ln>
        </p:spPr>
        <p:txBody>
          <a:bodyPr vert="horz" wrap="square" lIns="91440" tIns="45720" rIns="91440" bIns="45720" rtlCol="0" anchor="t"/>
          <a:lstStyle/>
          <a:p>
            <a:pPr algn="l">
              <a:lnSpc>
                <a:spcPct val="110000"/>
              </a:lnSpc>
            </a:pPr>
            <a:r>
              <a:rPr kumimoji="1" lang="en-US" altLang="zh-CN" sz="7200">
                <a:ln w="12700">
                  <a:noFill/>
                </a:ln>
                <a:solidFill>
                  <a:srgbClr val="EEDBAC">
                    <a:alpha val="100000"/>
                  </a:srgbClr>
                </a:solidFill>
                <a:latin typeface="poppins-bold"/>
                <a:ea typeface="poppins-bold"/>
                <a:cs typeface="poppins-bold"/>
              </a:rPr>
              <a:t>PART.</a:t>
            </a:r>
            <a:endParaRPr kumimoji="1" lang="zh-CN" altLang="en-US"/>
          </a:p>
        </p:txBody>
      </p:sp>
      <p:sp>
        <p:nvSpPr>
          <p:cNvPr id="6" name="AIPPT10"/>
          <p:cNvSpPr txBox="1"/>
          <p:nvPr/>
        </p:nvSpPr>
        <p:spPr>
          <a:xfrm>
            <a:off x="6594930" y="3769550"/>
            <a:ext cx="5082782" cy="1679883"/>
          </a:xfrm>
          <a:prstGeom prst="rect">
            <a:avLst/>
          </a:prstGeom>
          <a:noFill/>
          <a:ln>
            <a:noFill/>
          </a:ln>
        </p:spPr>
        <p:txBody>
          <a:bodyPr vert="horz" wrap="square" lIns="91440" tIns="45720" rIns="91440" bIns="45720" rtlCol="0" anchor="t"/>
          <a:lstStyle/>
          <a:p>
            <a:pPr algn="r">
              <a:lnSpc>
                <a:spcPct val="110000"/>
              </a:lnSpc>
            </a:pPr>
            <a:r>
              <a:rPr kumimoji="1" lang="en-US" altLang="zh-CN" sz="3778">
                <a:ln w="12700">
                  <a:noFill/>
                </a:ln>
                <a:solidFill>
                  <a:srgbClr val="FFFFFF">
                    <a:alpha val="100000"/>
                  </a:srgbClr>
                </a:solidFill>
                <a:latin typeface="poppins-bold"/>
                <a:ea typeface="poppins-bold"/>
                <a:cs typeface="poppins-bold"/>
              </a:rPr>
              <a:t>Overview of Union Budget 2026</a:t>
            </a:r>
            <a:endParaRPr kumimoji="1" lang="zh-CN" altLang="en-US"/>
          </a:p>
        </p:txBody>
      </p:sp>
      <p:cxnSp>
        <p:nvCxnSpPr>
          <p:cNvPr id="7" name="直接连接符 24"/>
          <p:cNvCxnSpPr/>
          <p:nvPr/>
        </p:nvCxnSpPr>
        <p:spPr>
          <a:xfrm>
            <a:off x="7690757" y="3199127"/>
            <a:ext cx="3831128" cy="0"/>
          </a:xfrm>
          <a:prstGeom prst="line">
            <a:avLst/>
          </a:prstGeom>
          <a:noFill/>
          <a:ln w="25400" cap="sq">
            <a:solidFill>
              <a:schemeClr val="accent1">
                <a:lumMod val="20000"/>
                <a:lumOff val="80000"/>
                <a:alpha val="27000"/>
              </a:schemeClr>
            </a:solidFill>
            <a:prstDash val="solid"/>
            <a:miter/>
          </a:ln>
        </p:spPr>
      </p:cxnSp>
      <p:pic>
        <p:nvPicPr>
          <p:cNvPr id="10" name="Picture 9">
            <a:extLst>
              <a:ext uri="{FF2B5EF4-FFF2-40B4-BE49-F238E27FC236}">
                <a16:creationId xmlns:a16="http://schemas.microsoft.com/office/drawing/2014/main" id="{8C1811DA-D656-2A29-6809-5152D62C8898}"/>
              </a:ext>
            </a:extLst>
          </p:cNvPr>
          <p:cNvPicPr>
            <a:picLocks noChangeAspect="1"/>
          </p:cNvPicPr>
          <p:nvPr/>
        </p:nvPicPr>
        <p:blipFill>
          <a:blip r:embed="rId3"/>
          <a:stretch>
            <a:fillRect/>
          </a:stretch>
        </p:blipFill>
        <p:spPr>
          <a:xfrm>
            <a:off x="9574409" y="410487"/>
            <a:ext cx="2256229" cy="3505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3"/>
          <p:cNvSpPr txBox="1"/>
          <p:nvPr/>
        </p:nvSpPr>
        <p:spPr>
          <a:xfrm>
            <a:off x="1169607" y="1493266"/>
            <a:ext cx="4640199" cy="4813262"/>
          </a:xfrm>
          <a:prstGeom prst="rect">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矩形 4"/>
          <p:cNvSpPr txBox="1"/>
          <p:nvPr/>
        </p:nvSpPr>
        <p:spPr>
          <a:xfrm>
            <a:off x="6369495" y="1493265"/>
            <a:ext cx="4640199" cy="4813263"/>
          </a:xfrm>
          <a:prstGeom prst="rect">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矩形 6"/>
          <p:cNvSpPr txBox="1"/>
          <p:nvPr/>
        </p:nvSpPr>
        <p:spPr>
          <a:xfrm>
            <a:off x="1169607" y="1493266"/>
            <a:ext cx="4640199" cy="85674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矩形 7"/>
          <p:cNvSpPr txBox="1"/>
          <p:nvPr/>
        </p:nvSpPr>
        <p:spPr>
          <a:xfrm>
            <a:off x="6382194" y="1493266"/>
            <a:ext cx="4640199" cy="85674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文本框 8"/>
          <p:cNvSpPr txBox="1"/>
          <p:nvPr/>
        </p:nvSpPr>
        <p:spPr>
          <a:xfrm>
            <a:off x="1382014" y="1624457"/>
            <a:ext cx="4215384" cy="594360"/>
          </a:xfrm>
          <a:prstGeom prst="rect">
            <a:avLst/>
          </a:prstGeom>
          <a:noFill/>
          <a:ln>
            <a:noFill/>
          </a:ln>
        </p:spPr>
        <p:txBody>
          <a:bodyPr vert="horz" wrap="square" lIns="0" tIns="0" rIns="0" bIns="0" rtlCol="0" anchor="ctr"/>
          <a:lstStyle/>
          <a:p>
            <a:pPr algn="ctr">
              <a:lnSpc>
                <a:spcPct val="120000"/>
              </a:lnSpc>
            </a:pPr>
            <a:r>
              <a:rPr kumimoji="1" lang="en-US" altLang="zh-CN" sz="1900">
                <a:ln w="12700">
                  <a:noFill/>
                </a:ln>
                <a:solidFill>
                  <a:srgbClr val="FFFFFF">
                    <a:alpha val="100000"/>
                  </a:srgbClr>
                </a:solidFill>
                <a:latin typeface="poppins-bold"/>
                <a:ea typeface="poppins-bold"/>
                <a:cs typeface="poppins-bold"/>
              </a:rPr>
              <a:t>GST &amp; Excise</a:t>
            </a:r>
            <a:endParaRPr kumimoji="1" lang="zh-CN" altLang="en-US"/>
          </a:p>
        </p:txBody>
      </p:sp>
      <p:sp>
        <p:nvSpPr>
          <p:cNvPr id="9" name="文本框 9"/>
          <p:cNvSpPr txBox="1"/>
          <p:nvPr/>
        </p:nvSpPr>
        <p:spPr>
          <a:xfrm>
            <a:off x="6594601" y="1624457"/>
            <a:ext cx="4215384" cy="594360"/>
          </a:xfrm>
          <a:prstGeom prst="rect">
            <a:avLst/>
          </a:prstGeom>
          <a:noFill/>
          <a:ln>
            <a:noFill/>
          </a:ln>
        </p:spPr>
        <p:txBody>
          <a:bodyPr vert="horz" wrap="square" lIns="0" tIns="0" rIns="0" bIns="0" rtlCol="0" anchor="ctr"/>
          <a:lstStyle/>
          <a:p>
            <a:pPr algn="l">
              <a:lnSpc>
                <a:spcPct val="120000"/>
              </a:lnSpc>
            </a:pPr>
            <a:r>
              <a:rPr kumimoji="1" lang="en-US" altLang="zh-CN" sz="1900">
                <a:ln w="12700">
                  <a:noFill/>
                </a:ln>
                <a:solidFill>
                  <a:srgbClr val="FFFFFF">
                    <a:alpha val="100000"/>
                  </a:srgbClr>
                </a:solidFill>
                <a:latin typeface="poppins-bold"/>
                <a:ea typeface="poppins-bold"/>
                <a:cs typeface="poppins-bold"/>
              </a:rPr>
              <a:t>Customs</a:t>
            </a:r>
            <a:endParaRPr kumimoji="1" lang="zh-CN" altLang="en-US"/>
          </a:p>
        </p:txBody>
      </p:sp>
      <p:sp>
        <p:nvSpPr>
          <p:cNvPr id="10" name="文本框 10"/>
          <p:cNvSpPr txBox="1"/>
          <p:nvPr/>
        </p:nvSpPr>
        <p:spPr>
          <a:xfrm>
            <a:off x="1382014" y="2569464"/>
            <a:ext cx="4215384" cy="2999232"/>
          </a:xfrm>
          <a:prstGeom prst="rect">
            <a:avLst/>
          </a:prstGeom>
          <a:noFill/>
          <a:ln>
            <a:noFill/>
          </a:ln>
        </p:spPr>
        <p:txBody>
          <a:bodyPr vert="horz" wrap="square" lIns="0" tIns="0" rIns="0" bIns="0" rtlCol="0" anchor="t"/>
          <a:lstStyle/>
          <a:p>
            <a:pPr algn="ctr">
              <a:lnSpc>
                <a:spcPct val="120000"/>
              </a:lnSpc>
            </a:pPr>
            <a:r>
              <a:rPr kumimoji="1" lang="en-US" altLang="zh-CN" sz="1800" b="1" dirty="0">
                <a:ln w="12700">
                  <a:noFill/>
                </a:ln>
                <a:solidFill>
                  <a:srgbClr val="262626">
                    <a:alpha val="100000"/>
                  </a:srgbClr>
                </a:solidFill>
                <a:latin typeface="Poppins"/>
                <a:ea typeface="Poppins"/>
                <a:cs typeface="Poppins"/>
              </a:rPr>
              <a:t>GST</a:t>
            </a:r>
            <a:r>
              <a:rPr kumimoji="1" lang="en-US" altLang="zh-CN" sz="1800" dirty="0">
                <a:ln w="12700">
                  <a:noFill/>
                </a:ln>
                <a:solidFill>
                  <a:srgbClr val="262626">
                    <a:alpha val="100000"/>
                  </a:srgbClr>
                </a:solidFill>
                <a:latin typeface="Poppins"/>
                <a:ea typeface="Poppins"/>
                <a:cs typeface="Poppins"/>
              </a:rPr>
              <a:t>
Amendment in GST provisions to give effect of GST council recommendations and Court Decisions 
</a:t>
            </a:r>
            <a:r>
              <a:rPr kumimoji="1" lang="en-US" altLang="zh-CN" sz="1800" b="1" dirty="0">
                <a:ln w="12700">
                  <a:noFill/>
                </a:ln>
                <a:solidFill>
                  <a:srgbClr val="262626">
                    <a:alpha val="100000"/>
                  </a:srgbClr>
                </a:solidFill>
                <a:latin typeface="Poppins"/>
                <a:ea typeface="Poppins"/>
                <a:cs typeface="Poppins"/>
              </a:rPr>
              <a:t>Excise </a:t>
            </a:r>
            <a:r>
              <a:rPr kumimoji="1" lang="en-US" altLang="zh-CN" sz="1800" dirty="0">
                <a:ln w="12700">
                  <a:noFill/>
                </a:ln>
                <a:solidFill>
                  <a:srgbClr val="262626">
                    <a:alpha val="100000"/>
                  </a:srgbClr>
                </a:solidFill>
                <a:latin typeface="Poppins"/>
                <a:ea typeface="Poppins"/>
                <a:cs typeface="Poppins"/>
              </a:rPr>
              <a:t>
No Major changes </a:t>
            </a:r>
            <a:endParaRPr kumimoji="1" lang="zh-CN" altLang="en-US" dirty="0"/>
          </a:p>
        </p:txBody>
      </p:sp>
      <p:sp>
        <p:nvSpPr>
          <p:cNvPr id="11" name="文本框 11"/>
          <p:cNvSpPr txBox="1"/>
          <p:nvPr/>
        </p:nvSpPr>
        <p:spPr>
          <a:xfrm>
            <a:off x="6581902" y="2569464"/>
            <a:ext cx="4215384" cy="3737064"/>
          </a:xfrm>
          <a:prstGeom prst="rect">
            <a:avLst/>
          </a:prstGeom>
          <a:noFill/>
          <a:ln>
            <a:noFill/>
          </a:ln>
        </p:spPr>
        <p:txBody>
          <a:bodyPr vert="horz" wrap="square" lIns="0" tIns="0" rIns="0" bIns="0" rtlCol="0" anchor="t"/>
          <a:lstStyle/>
          <a:p>
            <a:pPr algn="ctr">
              <a:lnSpc>
                <a:spcPct val="120000"/>
              </a:lnSpc>
            </a:pPr>
            <a:r>
              <a:rPr kumimoji="1" lang="en-US" altLang="zh-CN" sz="1791" dirty="0">
                <a:ln w="12700">
                  <a:noFill/>
                </a:ln>
                <a:solidFill>
                  <a:srgbClr val="262626">
                    <a:alpha val="100000"/>
                  </a:srgbClr>
                </a:solidFill>
                <a:latin typeface="Poppins"/>
                <a:ea typeface="Poppins"/>
                <a:cs typeface="Poppins"/>
              </a:rPr>
              <a:t>Certain effective rates which were implemented through notifications are now being incorporated in the First Schedule to the Customs Tariff Act

New Tariff Lines created

Review of existing customs duty exemptions including conditional and unconditional exemptions</a:t>
            </a:r>
            <a:endParaRPr kumimoji="1" lang="zh-CN" altLang="en-US" dirty="0"/>
          </a:p>
        </p:txBody>
      </p:sp>
      <p:sp>
        <p:nvSpPr>
          <p:cNvPr id="12" name="标题 1"/>
          <p:cNvSpPr txBox="1"/>
          <p:nvPr/>
        </p:nvSpPr>
        <p:spPr>
          <a:xfrm>
            <a:off x="0" y="0"/>
            <a:ext cx="12192000" cy="946150"/>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Overview of Budget Proposals</a:t>
            </a:r>
            <a:endParaRPr kumimoji="1" lang="zh-CN" altLang="en-US"/>
          </a:p>
        </p:txBody>
      </p:sp>
      <p:cxnSp>
        <p:nvCxnSpPr>
          <p:cNvPr id="14" name="线条 1"/>
          <p:cNvCxnSpPr/>
          <p:nvPr/>
        </p:nvCxnSpPr>
        <p:spPr>
          <a:xfrm>
            <a:off x="0" y="958850"/>
            <a:ext cx="12192000" cy="0"/>
          </a:xfrm>
          <a:prstGeom prst="line">
            <a:avLst/>
          </a:prstGeom>
          <a:noFill/>
          <a:ln w="28575" cap="sq">
            <a:solidFill>
              <a:schemeClr val="accent1"/>
            </a:solidFill>
            <a:prstDash val="solid"/>
            <a:miter/>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3"/>
          <p:cNvSpPr txBox="1"/>
          <p:nvPr/>
        </p:nvSpPr>
        <p:spPr>
          <a:xfrm>
            <a:off x="0" y="-317"/>
            <a:ext cx="12192000" cy="6858635"/>
          </a:xfrm>
          <a:prstGeom prst="rect">
            <a:avLst/>
          </a:prstGeom>
          <a:blipFill>
            <a:blip r:embed="rId2"/>
            <a:srcRect/>
            <a:stretch>
              <a:fillRect/>
            </a:stretch>
          </a:blip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594884" y="497664"/>
            <a:ext cx="2120928" cy="263373"/>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bg1"/>
          </a:solidFill>
          <a:ln w="12700" cap="sq">
            <a:noFill/>
            <a:miter/>
          </a:ln>
        </p:spPr>
        <p:txBody>
          <a:bodyPr vert="horz" wrap="square" lIns="91440" tIns="45720" rIns="91440" bIns="45720" rtlCol="0" anchor="ctr"/>
          <a:lstStyle/>
          <a:p>
            <a:pPr algn="r">
              <a:lnSpc>
                <a:spcPct val="110000"/>
              </a:lnSpc>
            </a:pPr>
            <a:endParaRPr kumimoji="1" lang="zh-CN" altLang="en-US"/>
          </a:p>
        </p:txBody>
      </p:sp>
      <p:sp>
        <p:nvSpPr>
          <p:cNvPr id="4" name="AIPPT10"/>
          <p:cNvSpPr txBox="1"/>
          <p:nvPr/>
        </p:nvSpPr>
        <p:spPr>
          <a:xfrm>
            <a:off x="10204080" y="1649867"/>
            <a:ext cx="1473632" cy="1116108"/>
          </a:xfrm>
          <a:prstGeom prst="rect">
            <a:avLst/>
          </a:prstGeom>
          <a:noFill/>
          <a:ln>
            <a:noFill/>
          </a:ln>
        </p:spPr>
        <p:txBody>
          <a:bodyPr vert="horz" wrap="square" lIns="91440" tIns="45720" rIns="91440" bIns="45720" rtlCol="0" anchor="t"/>
          <a:lstStyle/>
          <a:p>
            <a:pPr algn="r">
              <a:lnSpc>
                <a:spcPct val="110000"/>
              </a:lnSpc>
            </a:pPr>
            <a:r>
              <a:rPr kumimoji="1" lang="en-US" altLang="zh-CN" sz="3769" dirty="0">
                <a:ln w="12700">
                  <a:noFill/>
                </a:ln>
                <a:solidFill>
                  <a:srgbClr val="EEDBAC">
                    <a:alpha val="100000"/>
                  </a:srgbClr>
                </a:solidFill>
                <a:latin typeface="poppins-bold"/>
                <a:ea typeface="poppins-bold"/>
                <a:cs typeface="poppins-bold"/>
              </a:rPr>
              <a:t> </a:t>
            </a:r>
            <a:r>
              <a:rPr kumimoji="1" lang="en-US" altLang="zh-CN" sz="7200" dirty="0">
                <a:ln w="12700">
                  <a:noFill/>
                </a:ln>
                <a:solidFill>
                  <a:srgbClr val="EEDBAC">
                    <a:alpha val="100000"/>
                  </a:srgbClr>
                </a:solidFill>
                <a:latin typeface="poppins-bold"/>
                <a:ea typeface="poppins-bold"/>
                <a:cs typeface="poppins-bold"/>
              </a:rPr>
              <a:t>02</a:t>
            </a:r>
            <a:endParaRPr kumimoji="1" lang="zh-CN" altLang="en-US" dirty="0"/>
          </a:p>
        </p:txBody>
      </p:sp>
      <p:sp>
        <p:nvSpPr>
          <p:cNvPr id="5" name="AIPPT10"/>
          <p:cNvSpPr txBox="1"/>
          <p:nvPr/>
        </p:nvSpPr>
        <p:spPr>
          <a:xfrm>
            <a:off x="7525909" y="1649867"/>
            <a:ext cx="3130261" cy="1116108"/>
          </a:xfrm>
          <a:prstGeom prst="rect">
            <a:avLst/>
          </a:prstGeom>
          <a:noFill/>
          <a:ln>
            <a:noFill/>
          </a:ln>
        </p:spPr>
        <p:txBody>
          <a:bodyPr vert="horz" wrap="square" lIns="91440" tIns="45720" rIns="91440" bIns="45720" rtlCol="0" anchor="t"/>
          <a:lstStyle/>
          <a:p>
            <a:pPr algn="l">
              <a:lnSpc>
                <a:spcPct val="110000"/>
              </a:lnSpc>
            </a:pPr>
            <a:r>
              <a:rPr kumimoji="1" lang="en-US" altLang="zh-CN" sz="7200">
                <a:ln w="12700">
                  <a:noFill/>
                </a:ln>
                <a:solidFill>
                  <a:srgbClr val="EEDBAC">
                    <a:alpha val="100000"/>
                  </a:srgbClr>
                </a:solidFill>
                <a:latin typeface="poppins-bold"/>
                <a:ea typeface="poppins-bold"/>
                <a:cs typeface="poppins-bold"/>
              </a:rPr>
              <a:t>PART.</a:t>
            </a:r>
            <a:endParaRPr kumimoji="1" lang="zh-CN" altLang="en-US"/>
          </a:p>
        </p:txBody>
      </p:sp>
      <p:sp>
        <p:nvSpPr>
          <p:cNvPr id="6" name="AIPPT10"/>
          <p:cNvSpPr txBox="1"/>
          <p:nvPr/>
        </p:nvSpPr>
        <p:spPr>
          <a:xfrm>
            <a:off x="6594930" y="3769550"/>
            <a:ext cx="5082782" cy="1679883"/>
          </a:xfrm>
          <a:prstGeom prst="rect">
            <a:avLst/>
          </a:prstGeom>
          <a:noFill/>
          <a:ln>
            <a:noFill/>
          </a:ln>
        </p:spPr>
        <p:txBody>
          <a:bodyPr vert="horz" wrap="square" lIns="91440" tIns="45720" rIns="91440" bIns="45720" rtlCol="0" anchor="t"/>
          <a:lstStyle/>
          <a:p>
            <a:pPr algn="r">
              <a:lnSpc>
                <a:spcPct val="110000"/>
              </a:lnSpc>
            </a:pPr>
            <a:r>
              <a:rPr kumimoji="1" lang="en-US" altLang="zh-CN" sz="4000" dirty="0">
                <a:ln w="12700">
                  <a:noFill/>
                </a:ln>
                <a:solidFill>
                  <a:srgbClr val="FFFFFF">
                    <a:alpha val="100000"/>
                  </a:srgbClr>
                </a:solidFill>
                <a:latin typeface="poppins-bold"/>
                <a:ea typeface="poppins-bold"/>
                <a:cs typeface="poppins-bold"/>
              </a:rPr>
              <a:t>Indirect Tax Proposals (GST)</a:t>
            </a:r>
            <a:endParaRPr kumimoji="1" lang="zh-CN" altLang="en-US" dirty="0"/>
          </a:p>
        </p:txBody>
      </p:sp>
      <p:cxnSp>
        <p:nvCxnSpPr>
          <p:cNvPr id="7" name="直接连接符 24"/>
          <p:cNvCxnSpPr/>
          <p:nvPr/>
        </p:nvCxnSpPr>
        <p:spPr>
          <a:xfrm>
            <a:off x="7690757" y="3199127"/>
            <a:ext cx="3831128" cy="0"/>
          </a:xfrm>
          <a:prstGeom prst="line">
            <a:avLst/>
          </a:prstGeom>
          <a:noFill/>
          <a:ln w="25400" cap="sq">
            <a:solidFill>
              <a:schemeClr val="accent1">
                <a:lumMod val="20000"/>
                <a:lumOff val="80000"/>
                <a:alpha val="27000"/>
              </a:schemeClr>
            </a:solidFill>
            <a:prstDash val="solid"/>
            <a:miter/>
          </a:ln>
        </p:spPr>
      </p:cxnSp>
      <p:pic>
        <p:nvPicPr>
          <p:cNvPr id="8" name="Picture 7">
            <a:extLst>
              <a:ext uri="{FF2B5EF4-FFF2-40B4-BE49-F238E27FC236}">
                <a16:creationId xmlns:a16="http://schemas.microsoft.com/office/drawing/2014/main" id="{FAAF49BA-1E32-106E-3165-4CF567890F8F}"/>
              </a:ext>
            </a:extLst>
          </p:cNvPr>
          <p:cNvPicPr>
            <a:picLocks noChangeAspect="1"/>
          </p:cNvPicPr>
          <p:nvPr/>
        </p:nvPicPr>
        <p:blipFill>
          <a:blip r:embed="rId3"/>
          <a:stretch>
            <a:fillRect/>
          </a:stretch>
        </p:blipFill>
        <p:spPr>
          <a:xfrm>
            <a:off x="9574409" y="410487"/>
            <a:ext cx="2256229" cy="350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1"/>
          <p:cNvSpPr txBox="1"/>
          <p:nvPr/>
        </p:nvSpPr>
        <p:spPr>
          <a:xfrm>
            <a:off x="907878" y="1433385"/>
            <a:ext cx="3262183" cy="4361935"/>
          </a:xfrm>
          <a:prstGeom prst="rect">
            <a:avLst/>
          </a:prstGeom>
          <a:noFill/>
          <a:ln w="12700" cap="sq">
            <a:solidFill>
              <a:schemeClr val="accent1"/>
            </a:solidFill>
            <a:miter/>
          </a:ln>
        </p:spPr>
        <p:txBody>
          <a:bodyPr vert="horz" wrap="square" lIns="91440" tIns="45720" rIns="91440" bIns="45720" rtlCol="0" anchor="ctr"/>
          <a:lstStyle/>
          <a:p>
            <a:pPr algn="ctr">
              <a:lnSpc>
                <a:spcPct val="120000"/>
              </a:lnSpc>
            </a:pPr>
            <a:endParaRPr kumimoji="1" lang="zh-CN" altLang="en-US"/>
          </a:p>
        </p:txBody>
      </p:sp>
      <p:sp>
        <p:nvSpPr>
          <p:cNvPr id="5" name="矩形 2"/>
          <p:cNvSpPr txBox="1"/>
          <p:nvPr/>
        </p:nvSpPr>
        <p:spPr>
          <a:xfrm>
            <a:off x="4301872" y="1427206"/>
            <a:ext cx="3262183" cy="4361935"/>
          </a:xfrm>
          <a:prstGeom prst="rect">
            <a:avLst/>
          </a:prstGeom>
          <a:noFill/>
          <a:ln w="12700" cap="sq">
            <a:solidFill>
              <a:schemeClr val="accent1"/>
            </a:solidFill>
            <a:miter/>
          </a:ln>
        </p:spPr>
        <p:txBody>
          <a:bodyPr vert="horz" wrap="square" lIns="91440" tIns="45720" rIns="91440" bIns="45720" rtlCol="0" anchor="ctr"/>
          <a:lstStyle/>
          <a:p>
            <a:pPr algn="ctr">
              <a:lnSpc>
                <a:spcPct val="120000"/>
              </a:lnSpc>
            </a:pPr>
            <a:endParaRPr kumimoji="1" lang="zh-CN" altLang="en-US"/>
          </a:p>
        </p:txBody>
      </p:sp>
      <p:sp>
        <p:nvSpPr>
          <p:cNvPr id="6" name="等腰三角形 3"/>
          <p:cNvSpPr txBox="1"/>
          <p:nvPr/>
        </p:nvSpPr>
        <p:spPr>
          <a:xfrm rot="5400000" flipH="1">
            <a:off x="889342" y="1254211"/>
            <a:ext cx="259492" cy="222421"/>
          </a:xfrm>
          <a:prstGeom prst="triangle">
            <a:avLst/>
          </a:prstGeom>
          <a:solidFill>
            <a:schemeClr val="accent1"/>
          </a:solidFill>
          <a:ln w="12700" cap="sq">
            <a:noFill/>
            <a:miter/>
          </a:ln>
        </p:spPr>
        <p:txBody>
          <a:bodyPr vert="horz" wrap="square" lIns="91440" tIns="45720" rIns="91440" bIns="45720" rtlCol="0" anchor="ctr"/>
          <a:lstStyle/>
          <a:p>
            <a:pPr algn="ctr">
              <a:lnSpc>
                <a:spcPct val="120000"/>
              </a:lnSpc>
            </a:pPr>
            <a:endParaRPr kumimoji="1" lang="zh-CN" altLang="en-US"/>
          </a:p>
        </p:txBody>
      </p:sp>
      <p:sp>
        <p:nvSpPr>
          <p:cNvPr id="7" name="等腰三角形 4"/>
          <p:cNvSpPr txBox="1"/>
          <p:nvPr/>
        </p:nvSpPr>
        <p:spPr>
          <a:xfrm rot="16200000">
            <a:off x="7360165" y="1254211"/>
            <a:ext cx="259492" cy="222421"/>
          </a:xfrm>
          <a:prstGeom prst="triangle">
            <a:avLst/>
          </a:prstGeom>
          <a:solidFill>
            <a:schemeClr val="accent1"/>
          </a:solidFill>
          <a:ln w="12700" cap="sq">
            <a:noFill/>
            <a:miter/>
          </a:ln>
        </p:spPr>
        <p:txBody>
          <a:bodyPr vert="horz" wrap="square" lIns="91440" tIns="45720" rIns="91440" bIns="45720" rtlCol="0" anchor="ctr"/>
          <a:lstStyle/>
          <a:p>
            <a:pPr algn="ctr">
              <a:lnSpc>
                <a:spcPct val="120000"/>
              </a:lnSpc>
            </a:pPr>
            <a:endParaRPr kumimoji="1" lang="zh-CN" altLang="en-US"/>
          </a:p>
        </p:txBody>
      </p:sp>
      <p:sp>
        <p:nvSpPr>
          <p:cNvPr id="8" name="文本框 7"/>
          <p:cNvSpPr txBox="1"/>
          <p:nvPr/>
        </p:nvSpPr>
        <p:spPr>
          <a:xfrm>
            <a:off x="1130299" y="1668164"/>
            <a:ext cx="2891482" cy="613551"/>
          </a:xfrm>
          <a:prstGeom prst="rect">
            <a:avLst/>
          </a:prstGeom>
          <a:noFill/>
          <a:ln>
            <a:noFill/>
          </a:ln>
        </p:spPr>
        <p:txBody>
          <a:bodyPr vert="horz" wrap="square" lIns="0" tIns="0" rIns="0" bIns="0" rtlCol="0" anchor="b"/>
          <a:lstStyle/>
          <a:p>
            <a:pPr algn="l">
              <a:lnSpc>
                <a:spcPct val="120000"/>
              </a:lnSpc>
            </a:pPr>
            <a:r>
              <a:rPr kumimoji="1" lang="en-US" altLang="zh-CN" sz="1998">
                <a:ln w="12700">
                  <a:noFill/>
                </a:ln>
                <a:solidFill>
                  <a:srgbClr val="262626">
                    <a:alpha val="100000"/>
                  </a:srgbClr>
                </a:solidFill>
                <a:latin typeface="poppins-bold"/>
                <a:ea typeface="poppins-bold"/>
                <a:cs typeface="poppins-bold"/>
              </a:rPr>
              <a:t>Intermediary</a:t>
            </a:r>
            <a:endParaRPr kumimoji="1" lang="zh-CN" altLang="en-US"/>
          </a:p>
        </p:txBody>
      </p:sp>
      <p:sp>
        <p:nvSpPr>
          <p:cNvPr id="9" name="文本框 8"/>
          <p:cNvSpPr txBox="1"/>
          <p:nvPr/>
        </p:nvSpPr>
        <p:spPr>
          <a:xfrm>
            <a:off x="1130299" y="2483899"/>
            <a:ext cx="2891482" cy="3113714"/>
          </a:xfrm>
          <a:prstGeom prst="rect">
            <a:avLst/>
          </a:prstGeom>
          <a:noFill/>
          <a:ln>
            <a:noFill/>
          </a:ln>
        </p:spPr>
        <p:txBody>
          <a:bodyPr vert="horz" wrap="square" lIns="0" tIns="0" rIns="0" bIns="0" rtlCol="0" anchor="t"/>
          <a:lstStyle/>
          <a:p>
            <a:pPr algn="l">
              <a:lnSpc>
                <a:spcPct val="120000"/>
              </a:lnSpc>
            </a:pPr>
            <a:r>
              <a:rPr kumimoji="1" lang="en-US" altLang="zh-CN" sz="1700" dirty="0">
                <a:ln w="12700">
                  <a:noFill/>
                </a:ln>
                <a:solidFill>
                  <a:srgbClr val="262626">
                    <a:alpha val="100000"/>
                  </a:srgbClr>
                </a:solidFill>
                <a:latin typeface="Poppins"/>
                <a:ea typeface="Poppins"/>
                <a:cs typeface="Poppins"/>
              </a:rPr>
              <a:t>Section 13(8)(b) of the IGST Act has been omitted by Finance Bill 2026
Place of supply for intermediary would be the default provision Section 13(2)</a:t>
            </a:r>
          </a:p>
          <a:p>
            <a:pPr algn="l">
              <a:lnSpc>
                <a:spcPct val="120000"/>
              </a:lnSpc>
            </a:pPr>
            <a:r>
              <a:rPr kumimoji="1" lang="en-US" altLang="zh-CN" sz="1700" dirty="0">
                <a:ln w="12700">
                  <a:noFill/>
                </a:ln>
                <a:solidFill>
                  <a:srgbClr val="262626">
                    <a:alpha val="100000"/>
                  </a:srgbClr>
                </a:solidFill>
                <a:latin typeface="Poppins"/>
                <a:cs typeface="Poppins"/>
              </a:rPr>
              <a:t>POS- Location of Recipient </a:t>
            </a:r>
            <a:endParaRPr kumimoji="1" lang="zh-CN" altLang="en-US" dirty="0"/>
          </a:p>
        </p:txBody>
      </p:sp>
      <p:sp>
        <p:nvSpPr>
          <p:cNvPr id="10" name="文本框 11"/>
          <p:cNvSpPr txBox="1"/>
          <p:nvPr/>
        </p:nvSpPr>
        <p:spPr>
          <a:xfrm>
            <a:off x="4487218" y="1680521"/>
            <a:ext cx="2891482" cy="613551"/>
          </a:xfrm>
          <a:prstGeom prst="rect">
            <a:avLst/>
          </a:prstGeom>
          <a:noFill/>
          <a:ln>
            <a:noFill/>
          </a:ln>
        </p:spPr>
        <p:txBody>
          <a:bodyPr vert="horz" wrap="square" lIns="0" tIns="0" rIns="0" bIns="0" rtlCol="0" anchor="b"/>
          <a:lstStyle/>
          <a:p>
            <a:pPr algn="l">
              <a:lnSpc>
                <a:spcPct val="120000"/>
              </a:lnSpc>
            </a:pPr>
            <a:r>
              <a:rPr kumimoji="1" lang="en-US" altLang="zh-CN" sz="1998">
                <a:ln w="12700">
                  <a:noFill/>
                </a:ln>
                <a:solidFill>
                  <a:srgbClr val="262626">
                    <a:alpha val="100000"/>
                  </a:srgbClr>
                </a:solidFill>
                <a:latin typeface="poppins-bold"/>
                <a:ea typeface="poppins-bold"/>
                <a:cs typeface="poppins-bold"/>
              </a:rPr>
              <a:t>Effect</a:t>
            </a:r>
            <a:endParaRPr kumimoji="1" lang="zh-CN" altLang="en-US"/>
          </a:p>
        </p:txBody>
      </p:sp>
      <p:sp>
        <p:nvSpPr>
          <p:cNvPr id="11" name="文本框 12"/>
          <p:cNvSpPr txBox="1"/>
          <p:nvPr/>
        </p:nvSpPr>
        <p:spPr>
          <a:xfrm>
            <a:off x="4487218" y="2496256"/>
            <a:ext cx="2891482" cy="3113714"/>
          </a:xfrm>
          <a:prstGeom prst="rect">
            <a:avLst/>
          </a:prstGeom>
          <a:noFill/>
          <a:ln>
            <a:noFill/>
          </a:ln>
        </p:spPr>
        <p:txBody>
          <a:bodyPr vert="horz" wrap="square" lIns="0" tIns="0" rIns="0" bIns="0" rtlCol="0" anchor="t"/>
          <a:lstStyle/>
          <a:p>
            <a:pPr algn="l">
              <a:lnSpc>
                <a:spcPct val="120000"/>
              </a:lnSpc>
            </a:pPr>
            <a:r>
              <a:rPr kumimoji="1" lang="en-US" altLang="zh-CN" sz="1700" dirty="0">
                <a:ln w="12700">
                  <a:noFill/>
                </a:ln>
                <a:solidFill>
                  <a:srgbClr val="262626">
                    <a:alpha val="100000"/>
                  </a:srgbClr>
                </a:solidFill>
                <a:latin typeface="Poppins"/>
                <a:ea typeface="Poppins"/>
                <a:cs typeface="Poppins"/>
              </a:rPr>
              <a:t>A Big relief for intermediaries
Earlier they were required to pay GST despite of receiving payment in foreign currency 
Question- What about past period ??</a:t>
            </a:r>
            <a:endParaRPr kumimoji="1" lang="zh-CN" altLang="en-US" dirty="0"/>
          </a:p>
        </p:txBody>
      </p:sp>
      <p:pic>
        <p:nvPicPr>
          <p:cNvPr id="12" name="图片 22"/>
          <p:cNvPicPr>
            <a:picLocks noChangeAspect="1"/>
          </p:cNvPicPr>
          <p:nvPr/>
        </p:nvPicPr>
        <p:blipFill>
          <a:blip r:embed="rId2">
            <a:alphaModFix/>
          </a:blip>
          <a:srcRect l="14621" r="14621"/>
          <a:stretch>
            <a:fillRect/>
          </a:stretch>
        </p:blipFill>
        <p:spPr>
          <a:xfrm>
            <a:off x="7749402" y="1130300"/>
            <a:ext cx="3540556" cy="5003800"/>
          </a:xfrm>
          <a:prstGeom prst="rect">
            <a:avLst/>
          </a:prstGeom>
          <a:noFill/>
          <a:ln>
            <a:noFill/>
          </a:ln>
        </p:spPr>
      </p:pic>
      <p:sp>
        <p:nvSpPr>
          <p:cNvPr id="13" name="标题 1"/>
          <p:cNvSpPr txBox="1"/>
          <p:nvPr/>
        </p:nvSpPr>
        <p:spPr>
          <a:xfrm>
            <a:off x="0" y="0"/>
            <a:ext cx="12192000" cy="946150"/>
          </a:xfrm>
          <a:prstGeom prst="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6604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Goods and Services Tax (GST) Changes</a:t>
            </a:r>
            <a:endParaRPr kumimoji="1" lang="zh-CN" altLang="en-US"/>
          </a:p>
        </p:txBody>
      </p:sp>
      <p:cxnSp>
        <p:nvCxnSpPr>
          <p:cNvPr id="15" name="线条 1"/>
          <p:cNvCxnSpPr/>
          <p:nvPr/>
        </p:nvCxnSpPr>
        <p:spPr>
          <a:xfrm>
            <a:off x="0" y="958850"/>
            <a:ext cx="12192000" cy="0"/>
          </a:xfrm>
          <a:prstGeom prst="line">
            <a:avLst/>
          </a:prstGeom>
          <a:noFill/>
          <a:ln w="28575" cap="sq">
            <a:solidFill>
              <a:schemeClr val="accent1"/>
            </a:solidFill>
            <a:prstDash val="solid"/>
            <a:miter/>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矩形: 圆角 4"/>
          <p:cNvSpPr txBox="1"/>
          <p:nvPr/>
        </p:nvSpPr>
        <p:spPr>
          <a:xfrm>
            <a:off x="5405120" y="1395476"/>
            <a:ext cx="6059932" cy="2134108"/>
          </a:xfrm>
          <a:prstGeom prst="roundRect">
            <a:avLst>
              <a:gd name="adj" fmla="val 6447"/>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矩形: 圆角 6"/>
          <p:cNvSpPr txBox="1"/>
          <p:nvPr/>
        </p:nvSpPr>
        <p:spPr>
          <a:xfrm>
            <a:off x="5405120" y="3734816"/>
            <a:ext cx="6059932" cy="2164334"/>
          </a:xfrm>
          <a:prstGeom prst="roundRect">
            <a:avLst>
              <a:gd name="adj" fmla="val 6447"/>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文本框 7"/>
          <p:cNvSpPr txBox="1"/>
          <p:nvPr/>
        </p:nvSpPr>
        <p:spPr>
          <a:xfrm>
            <a:off x="5598541" y="1570991"/>
            <a:ext cx="5673091" cy="644651"/>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24848">
                    <a:alpha val="100000"/>
                  </a:srgbClr>
                </a:solidFill>
                <a:latin typeface="poppins-bold"/>
                <a:ea typeface="poppins-bold"/>
                <a:cs typeface="poppins-bold"/>
              </a:rPr>
              <a:t>Sec. 15(3)(b)</a:t>
            </a:r>
            <a:endParaRPr kumimoji="1" lang="zh-CN" altLang="en-US"/>
          </a:p>
        </p:txBody>
      </p:sp>
      <p:sp>
        <p:nvSpPr>
          <p:cNvPr id="8" name="文本框 8"/>
          <p:cNvSpPr txBox="1"/>
          <p:nvPr/>
        </p:nvSpPr>
        <p:spPr>
          <a:xfrm>
            <a:off x="5598540" y="2062733"/>
            <a:ext cx="5673091" cy="1179068"/>
          </a:xfrm>
          <a:prstGeom prst="rect">
            <a:avLst/>
          </a:prstGeom>
          <a:noFill/>
          <a:ln>
            <a:noFill/>
          </a:ln>
        </p:spPr>
        <p:txBody>
          <a:bodyPr vert="horz" wrap="square" lIns="0" tIns="0" rIns="0" bIns="0" rtlCol="0" anchor="t"/>
          <a:lstStyle/>
          <a:p>
            <a:pPr algn="l">
              <a:lnSpc>
                <a:spcPct val="120000"/>
              </a:lnSpc>
            </a:pPr>
            <a:r>
              <a:rPr kumimoji="1" lang="en-US" altLang="zh-CN" sz="1600" dirty="0">
                <a:ln w="12700">
                  <a:noFill/>
                </a:ln>
                <a:solidFill>
                  <a:srgbClr val="262626">
                    <a:alpha val="100000"/>
                  </a:srgbClr>
                </a:solidFill>
                <a:latin typeface="Poppins"/>
                <a:ea typeface="Poppins"/>
                <a:cs typeface="Poppins"/>
              </a:rPr>
              <a:t>Post sale discount is allowed to reduce from taxable value of supply if 
There is an agreement prior to allowing discount and
Recipient reversed ITC </a:t>
            </a:r>
            <a:endParaRPr kumimoji="1" lang="zh-CN" altLang="en-US" sz="1600" dirty="0"/>
          </a:p>
        </p:txBody>
      </p:sp>
      <p:sp>
        <p:nvSpPr>
          <p:cNvPr id="9" name="文本框 11"/>
          <p:cNvSpPr txBox="1"/>
          <p:nvPr/>
        </p:nvSpPr>
        <p:spPr>
          <a:xfrm>
            <a:off x="5598539" y="3663456"/>
            <a:ext cx="5673091" cy="644651"/>
          </a:xfrm>
          <a:prstGeom prst="rect">
            <a:avLst/>
          </a:prstGeom>
          <a:noFill/>
          <a:ln>
            <a:noFill/>
          </a:ln>
        </p:spPr>
        <p:txBody>
          <a:bodyPr vert="horz" wrap="square" lIns="0" tIns="0" rIns="0" bIns="0" rtlCol="0" anchor="ctr"/>
          <a:lstStyle/>
          <a:p>
            <a:pPr algn="l">
              <a:lnSpc>
                <a:spcPct val="120000"/>
              </a:lnSpc>
            </a:pPr>
            <a:r>
              <a:rPr kumimoji="1" lang="en-US" altLang="zh-CN" sz="1600" dirty="0">
                <a:ln w="12700">
                  <a:noFill/>
                </a:ln>
                <a:solidFill>
                  <a:srgbClr val="224848">
                    <a:alpha val="100000"/>
                  </a:srgbClr>
                </a:solidFill>
                <a:latin typeface="poppins-bold"/>
                <a:ea typeface="poppins-bold"/>
                <a:cs typeface="poppins-bold"/>
              </a:rPr>
              <a:t>Amendment</a:t>
            </a:r>
            <a:endParaRPr kumimoji="1" lang="zh-CN" altLang="en-US" dirty="0"/>
          </a:p>
        </p:txBody>
      </p:sp>
      <p:sp>
        <p:nvSpPr>
          <p:cNvPr id="10" name="文本框 12"/>
          <p:cNvSpPr txBox="1"/>
          <p:nvPr/>
        </p:nvSpPr>
        <p:spPr>
          <a:xfrm>
            <a:off x="5598538" y="4102100"/>
            <a:ext cx="5673091" cy="1600257"/>
          </a:xfrm>
          <a:prstGeom prst="rect">
            <a:avLst/>
          </a:prstGeom>
          <a:noFill/>
          <a:ln>
            <a:noFill/>
          </a:ln>
        </p:spPr>
        <p:txBody>
          <a:bodyPr vert="horz" wrap="square" lIns="0" tIns="0" rIns="0" bIns="0" rtlCol="0" anchor="t"/>
          <a:lstStyle/>
          <a:p>
            <a:pPr algn="l">
              <a:lnSpc>
                <a:spcPct val="120000"/>
              </a:lnSpc>
            </a:pPr>
            <a:r>
              <a:rPr kumimoji="1" lang="en-US" altLang="zh-CN" dirty="0">
                <a:ln w="12700">
                  <a:noFill/>
                </a:ln>
                <a:solidFill>
                  <a:srgbClr val="262626">
                    <a:alpha val="100000"/>
                  </a:srgbClr>
                </a:solidFill>
                <a:latin typeface="Poppins"/>
                <a:ea typeface="Poppins"/>
                <a:cs typeface="Poppins"/>
              </a:rPr>
              <a:t>Now Post sale discount can be granted through a CN  u/s 34
No more reference to an agreement 
CN and reversal of ITC would be sufficient </a:t>
            </a:r>
          </a:p>
          <a:p>
            <a:pPr algn="l">
              <a:lnSpc>
                <a:spcPct val="120000"/>
              </a:lnSpc>
            </a:pPr>
            <a:r>
              <a:rPr kumimoji="1" lang="en-US" altLang="zh-CN" dirty="0">
                <a:ln w="12700">
                  <a:noFill/>
                </a:ln>
                <a:solidFill>
                  <a:srgbClr val="262626">
                    <a:alpha val="100000"/>
                  </a:srgbClr>
                </a:solidFill>
                <a:latin typeface="Poppins"/>
                <a:cs typeface="Poppins"/>
              </a:rPr>
              <a:t>Linkage to a specific invoice is not needed</a:t>
            </a:r>
            <a:endParaRPr kumimoji="1" lang="zh-CN" altLang="en-US" dirty="0"/>
          </a:p>
        </p:txBody>
      </p:sp>
      <p:sp>
        <p:nvSpPr>
          <p:cNvPr id="11" name="标题 1"/>
          <p:cNvSpPr txBox="1"/>
          <p:nvPr/>
        </p:nvSpPr>
        <p:spPr>
          <a:xfrm>
            <a:off x="6604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Post Sale Discount : Section 15(3)(b)</a:t>
            </a:r>
            <a:endParaRPr kumimoji="1" lang="zh-CN" altLang="en-US"/>
          </a:p>
        </p:txBody>
      </p:sp>
      <p:cxnSp>
        <p:nvCxnSpPr>
          <p:cNvPr id="12" name="线条 1"/>
          <p:cNvCxnSpPr/>
          <p:nvPr/>
        </p:nvCxnSpPr>
        <p:spPr>
          <a:xfrm>
            <a:off x="0" y="958850"/>
            <a:ext cx="12192000" cy="0"/>
          </a:xfrm>
          <a:prstGeom prst="line">
            <a:avLst/>
          </a:prstGeom>
          <a:noFill/>
          <a:ln w="28575" cap="sq">
            <a:solidFill>
              <a:schemeClr val="accent1"/>
            </a:solidFill>
            <a:prstDash val="solid"/>
            <a:miter/>
          </a:ln>
        </p:spPr>
      </p:cxnSp>
      <p:pic>
        <p:nvPicPr>
          <p:cNvPr id="15" name="Picture 14">
            <a:extLst>
              <a:ext uri="{FF2B5EF4-FFF2-40B4-BE49-F238E27FC236}">
                <a16:creationId xmlns:a16="http://schemas.microsoft.com/office/drawing/2014/main" id="{541ED5E3-72E9-656E-E504-29B088B98937}"/>
              </a:ext>
            </a:extLst>
          </p:cNvPr>
          <p:cNvPicPr>
            <a:picLocks noChangeAspect="1"/>
          </p:cNvPicPr>
          <p:nvPr/>
        </p:nvPicPr>
        <p:blipFill>
          <a:blip r:embed="rId2"/>
          <a:stretch>
            <a:fillRect/>
          </a:stretch>
        </p:blipFill>
        <p:spPr>
          <a:xfrm>
            <a:off x="168108" y="2045181"/>
            <a:ext cx="5068904" cy="337926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7"/>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矩形 9"/>
          <p:cNvSpPr txBox="1"/>
          <p:nvPr/>
        </p:nvSpPr>
        <p:spPr>
          <a:xfrm>
            <a:off x="0" y="0"/>
            <a:ext cx="12192000" cy="6858000"/>
          </a:xfrm>
          <a:prstGeom prst="rect">
            <a:avLst/>
          </a:prstGeom>
          <a:gradFill>
            <a:gsLst>
              <a:gs pos="0">
                <a:schemeClr val="bg1">
                  <a:alpha val="40000"/>
                </a:schemeClr>
              </a:gs>
              <a:gs pos="100000">
                <a:schemeClr val="accent1">
                  <a:lumMod val="20000"/>
                  <a:lumOff val="80000"/>
                  <a:alpha val="4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grpSp>
        <p:nvGrpSpPr>
          <p:cNvPr id="21" name="Group 20">
            <a:extLst>
              <a:ext uri="{FF2B5EF4-FFF2-40B4-BE49-F238E27FC236}">
                <a16:creationId xmlns:a16="http://schemas.microsoft.com/office/drawing/2014/main" id="{8C484D0A-C9AA-4D24-06AA-0357BB4DDDAC}"/>
              </a:ext>
            </a:extLst>
          </p:cNvPr>
          <p:cNvGrpSpPr/>
          <p:nvPr/>
        </p:nvGrpSpPr>
        <p:grpSpPr>
          <a:xfrm>
            <a:off x="673100" y="1406572"/>
            <a:ext cx="7112008" cy="4492578"/>
            <a:chOff x="4434014" y="1389607"/>
            <a:chExt cx="7112008" cy="4492578"/>
          </a:xfrm>
        </p:grpSpPr>
        <p:sp>
          <p:nvSpPr>
            <p:cNvPr id="4" name="矩形 3"/>
            <p:cNvSpPr txBox="1"/>
            <p:nvPr/>
          </p:nvSpPr>
          <p:spPr>
            <a:xfrm>
              <a:off x="4434014" y="1389607"/>
              <a:ext cx="3338394" cy="4492578"/>
            </a:xfrm>
            <a:prstGeom prst="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椭圆 6"/>
            <p:cNvSpPr txBox="1"/>
            <p:nvPr/>
          </p:nvSpPr>
          <p:spPr>
            <a:xfrm>
              <a:off x="5635188" y="1835689"/>
              <a:ext cx="936047" cy="936047"/>
            </a:xfrm>
            <a:prstGeom prst="ellipse">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Bullet1"/>
            <p:cNvSpPr txBox="1"/>
            <p:nvPr/>
          </p:nvSpPr>
          <p:spPr>
            <a:xfrm>
              <a:off x="5551677" y="1740874"/>
              <a:ext cx="1103069" cy="1186095"/>
            </a:xfrm>
            <a:prstGeom prst="rect">
              <a:avLst/>
            </a:prstGeom>
            <a:noFill/>
            <a:ln>
              <a:noFill/>
            </a:ln>
          </p:spPr>
          <p:txBody>
            <a:bodyPr vert="horz" wrap="square" lIns="0" tIns="0" rIns="0" bIns="0" rtlCol="0" anchor="ctr"/>
            <a:lstStyle/>
            <a:p>
              <a:pPr algn="ctr">
                <a:lnSpc>
                  <a:spcPct val="120000"/>
                </a:lnSpc>
              </a:pPr>
              <a:r>
                <a:rPr kumimoji="1" lang="en-US" altLang="zh-CN" sz="3200">
                  <a:ln w="12700">
                    <a:noFill/>
                  </a:ln>
                  <a:solidFill>
                    <a:srgbClr val="224848">
                      <a:alpha val="100000"/>
                    </a:srgbClr>
                  </a:solidFill>
                  <a:latin typeface="Source Han Sans CN Regular"/>
                  <a:ea typeface="Source Han Sans CN Regular"/>
                  <a:cs typeface="Source Han Sans CN Regular"/>
                </a:rPr>
                <a:t>01</a:t>
              </a:r>
              <a:endParaRPr kumimoji="1" lang="zh-CN" altLang="en-US"/>
            </a:p>
          </p:txBody>
        </p:sp>
        <p:sp>
          <p:nvSpPr>
            <p:cNvPr id="7" name="Bullet1"/>
            <p:cNvSpPr txBox="1"/>
            <p:nvPr/>
          </p:nvSpPr>
          <p:spPr>
            <a:xfrm>
              <a:off x="4573948" y="3008857"/>
              <a:ext cx="3058527" cy="2635251"/>
            </a:xfrm>
            <a:prstGeom prst="rect">
              <a:avLst/>
            </a:prstGeom>
            <a:noFill/>
            <a:ln>
              <a:noFill/>
            </a:ln>
          </p:spPr>
          <p:txBody>
            <a:bodyPr vert="horz" wrap="square" lIns="0" tIns="0" rIns="0" bIns="0" rtlCol="0" anchor="ctr"/>
            <a:lstStyle/>
            <a:p>
              <a:pPr algn="ctr">
                <a:lnSpc>
                  <a:spcPct val="120000"/>
                </a:lnSpc>
              </a:pPr>
              <a:r>
                <a:rPr kumimoji="1" lang="en-US" altLang="zh-CN" sz="2100">
                  <a:ln w="12700">
                    <a:noFill/>
                  </a:ln>
                  <a:solidFill>
                    <a:srgbClr val="FFFFFF">
                      <a:alpha val="100000"/>
                    </a:srgbClr>
                  </a:solidFill>
                  <a:latin typeface="OPPOSans B"/>
                  <a:ea typeface="OPPOSans B"/>
                  <a:cs typeface="OPPOSans B"/>
                </a:rPr>
                <a:t>Corresponding amendment to Section 34 to facilitate credit note for post supply discounts under Section 15(3)(b).</a:t>
              </a:r>
              <a:endParaRPr kumimoji="1" lang="zh-CN" altLang="en-US"/>
            </a:p>
          </p:txBody>
        </p:sp>
        <p:sp>
          <p:nvSpPr>
            <p:cNvPr id="8" name="Text1"/>
            <p:cNvSpPr txBox="1"/>
            <p:nvPr/>
          </p:nvSpPr>
          <p:spPr>
            <a:xfrm>
              <a:off x="4573948" y="3185996"/>
              <a:ext cx="3058527" cy="2349877"/>
            </a:xfrm>
            <a:prstGeom prst="rect">
              <a:avLst/>
            </a:prstGeom>
            <a:noFill/>
            <a:ln>
              <a:noFill/>
            </a:ln>
          </p:spPr>
          <p:txBody>
            <a:bodyPr vert="horz" wrap="square" lIns="0" tIns="0" rIns="0" bIns="0" rtlCol="0" anchor="t"/>
            <a:lstStyle/>
            <a:p>
              <a:pPr algn="ctr">
                <a:lnSpc>
                  <a:spcPct val="120000"/>
                </a:lnSpc>
              </a:pPr>
              <a:endParaRPr kumimoji="1" lang="zh-CN" altLang="en-US"/>
            </a:p>
          </p:txBody>
        </p:sp>
        <p:sp>
          <p:nvSpPr>
            <p:cNvPr id="9" name="矩形 10"/>
            <p:cNvSpPr txBox="1"/>
            <p:nvPr/>
          </p:nvSpPr>
          <p:spPr>
            <a:xfrm>
              <a:off x="8207628" y="1389607"/>
              <a:ext cx="3338394" cy="4492578"/>
            </a:xfrm>
            <a:prstGeom prst="rect">
              <a:avLst/>
            </a:prstGeom>
            <a:solidFill>
              <a:schemeClr val="accent2"/>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椭圆 11"/>
            <p:cNvSpPr txBox="1"/>
            <p:nvPr/>
          </p:nvSpPr>
          <p:spPr>
            <a:xfrm>
              <a:off x="9408802" y="1835689"/>
              <a:ext cx="936047" cy="936047"/>
            </a:xfrm>
            <a:prstGeom prst="ellipse">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Bullet1"/>
            <p:cNvSpPr txBox="1"/>
            <p:nvPr/>
          </p:nvSpPr>
          <p:spPr>
            <a:xfrm>
              <a:off x="9325291" y="1740874"/>
              <a:ext cx="1103069" cy="1186095"/>
            </a:xfrm>
            <a:prstGeom prst="rect">
              <a:avLst/>
            </a:prstGeom>
            <a:noFill/>
            <a:ln>
              <a:noFill/>
            </a:ln>
          </p:spPr>
          <p:txBody>
            <a:bodyPr vert="horz" wrap="square" lIns="0" tIns="0" rIns="0" bIns="0" rtlCol="0" anchor="ctr"/>
            <a:lstStyle/>
            <a:p>
              <a:pPr algn="ctr">
                <a:lnSpc>
                  <a:spcPct val="120000"/>
                </a:lnSpc>
              </a:pPr>
              <a:r>
                <a:rPr kumimoji="1" lang="en-US" altLang="zh-CN" sz="3200">
                  <a:ln w="12700">
                    <a:noFill/>
                  </a:ln>
                  <a:solidFill>
                    <a:srgbClr val="438A60">
                      <a:alpha val="100000"/>
                    </a:srgbClr>
                  </a:solidFill>
                  <a:latin typeface="Source Han Sans CN Regular"/>
                  <a:ea typeface="Source Han Sans CN Regular"/>
                  <a:cs typeface="Source Han Sans CN Regular"/>
                </a:rPr>
                <a:t>02</a:t>
              </a:r>
              <a:endParaRPr kumimoji="1" lang="zh-CN" altLang="en-US"/>
            </a:p>
          </p:txBody>
        </p:sp>
        <p:sp>
          <p:nvSpPr>
            <p:cNvPr id="12" name="Bullet1"/>
            <p:cNvSpPr txBox="1"/>
            <p:nvPr/>
          </p:nvSpPr>
          <p:spPr>
            <a:xfrm>
              <a:off x="8347562" y="3008857"/>
              <a:ext cx="3058527" cy="679451"/>
            </a:xfrm>
            <a:prstGeom prst="rect">
              <a:avLst/>
            </a:prstGeom>
            <a:noFill/>
            <a:ln>
              <a:noFill/>
            </a:ln>
          </p:spPr>
          <p:txBody>
            <a:bodyPr vert="horz" wrap="square" lIns="0" tIns="0" rIns="0" bIns="0" rtlCol="0" anchor="ctr"/>
            <a:lstStyle/>
            <a:p>
              <a:pPr algn="ctr">
                <a:lnSpc>
                  <a:spcPct val="120000"/>
                </a:lnSpc>
              </a:pPr>
              <a:r>
                <a:rPr kumimoji="1" lang="en-US" altLang="zh-CN" sz="2400">
                  <a:ln w="12700">
                    <a:noFill/>
                  </a:ln>
                  <a:solidFill>
                    <a:srgbClr val="FFFFFF">
                      <a:alpha val="100000"/>
                    </a:srgbClr>
                  </a:solidFill>
                  <a:latin typeface="OPPOSans B"/>
                  <a:ea typeface="OPPOSans B"/>
                  <a:cs typeface="OPPOSans B"/>
                </a:rPr>
                <a:t>Effective date </a:t>
              </a:r>
              <a:endParaRPr kumimoji="1" lang="zh-CN" altLang="en-US"/>
            </a:p>
          </p:txBody>
        </p:sp>
        <p:sp>
          <p:nvSpPr>
            <p:cNvPr id="13" name="Text1"/>
            <p:cNvSpPr txBox="1"/>
            <p:nvPr/>
          </p:nvSpPr>
          <p:spPr>
            <a:xfrm>
              <a:off x="8347562" y="3770196"/>
              <a:ext cx="3058527" cy="1879977"/>
            </a:xfrm>
            <a:prstGeom prst="rect">
              <a:avLst/>
            </a:prstGeom>
            <a:noFill/>
            <a:ln>
              <a:noFill/>
            </a:ln>
          </p:spPr>
          <p:txBody>
            <a:bodyPr vert="horz" wrap="square" lIns="0" tIns="0" rIns="0" bIns="0" rtlCol="0" anchor="t"/>
            <a:lstStyle/>
            <a:p>
              <a:pPr algn="ctr">
                <a:lnSpc>
                  <a:spcPct val="120000"/>
                </a:lnSpc>
              </a:pPr>
              <a:r>
                <a:rPr kumimoji="1" lang="en-US" altLang="zh-CN" sz="3200">
                  <a:ln w="12700">
                    <a:noFill/>
                  </a:ln>
                  <a:solidFill>
                    <a:srgbClr val="FFFFFF">
                      <a:alpha val="100000"/>
                    </a:srgbClr>
                  </a:solidFill>
                  <a:latin typeface="OPPOSans L"/>
                  <a:ea typeface="OPPOSans L"/>
                  <a:cs typeface="OPPOSans L"/>
                </a:rPr>
                <a:t>It will be effective from a date to be notified</a:t>
              </a:r>
              <a:endParaRPr kumimoji="1" lang="zh-CN" altLang="en-US"/>
            </a:p>
          </p:txBody>
        </p:sp>
      </p:grpSp>
      <p:sp>
        <p:nvSpPr>
          <p:cNvPr id="15"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Amendment in section 34</a:t>
            </a:r>
            <a:endParaRPr kumimoji="1" lang="zh-CN" altLang="en-US"/>
          </a:p>
        </p:txBody>
      </p:sp>
      <p:cxnSp>
        <p:nvCxnSpPr>
          <p:cNvPr id="16" name="线条 1"/>
          <p:cNvCxnSpPr/>
          <p:nvPr/>
        </p:nvCxnSpPr>
        <p:spPr>
          <a:xfrm>
            <a:off x="0" y="958850"/>
            <a:ext cx="12192000" cy="0"/>
          </a:xfrm>
          <a:prstGeom prst="line">
            <a:avLst/>
          </a:prstGeom>
          <a:noFill/>
          <a:ln w="28575" cap="sq">
            <a:solidFill>
              <a:schemeClr val="accent1"/>
            </a:solidFill>
            <a:prstDash val="solid"/>
            <a:miter/>
          </a:ln>
        </p:spPr>
      </p:cxnSp>
      <p:sp>
        <p:nvSpPr>
          <p:cNvPr id="17"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8"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9"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20"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爱设计-12"/>
          <p:cNvSpPr txBox="1"/>
          <p:nvPr/>
        </p:nvSpPr>
        <p:spPr>
          <a:xfrm>
            <a:off x="4937633" y="1238441"/>
            <a:ext cx="563245" cy="563245"/>
          </a:xfrm>
          <a:prstGeom prst="ellipse">
            <a:avLst/>
          </a:prstGeom>
          <a:gradFill>
            <a:gsLst>
              <a:gs pos="0">
                <a:schemeClr val="accent1">
                  <a:lumMod val="70000"/>
                  <a:lumOff val="30000"/>
                </a:schemeClr>
              </a:gs>
              <a:gs pos="97000">
                <a:schemeClr val="accent1"/>
              </a:gs>
            </a:gsLst>
            <a:lin ang="27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3" name="爱设计-15"/>
          <p:cNvSpPr txBox="1"/>
          <p:nvPr/>
        </p:nvSpPr>
        <p:spPr>
          <a:xfrm flipH="1" flipV="1">
            <a:off x="5061458" y="1367346"/>
            <a:ext cx="316230" cy="30607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4" name="爱设计-6"/>
          <p:cNvSpPr txBox="1"/>
          <p:nvPr/>
        </p:nvSpPr>
        <p:spPr>
          <a:xfrm>
            <a:off x="4937633" y="2953640"/>
            <a:ext cx="563245" cy="563245"/>
          </a:xfrm>
          <a:prstGeom prst="ellipse">
            <a:avLst/>
          </a:prstGeom>
          <a:gradFill>
            <a:gsLst>
              <a:gs pos="0">
                <a:schemeClr val="accent1">
                  <a:lumMod val="70000"/>
                  <a:lumOff val="30000"/>
                </a:schemeClr>
              </a:gs>
              <a:gs pos="97000">
                <a:schemeClr val="accent1"/>
              </a:gs>
            </a:gsLst>
            <a:lin ang="27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5" name="爱设计-16"/>
          <p:cNvSpPr txBox="1"/>
          <p:nvPr/>
        </p:nvSpPr>
        <p:spPr>
          <a:xfrm>
            <a:off x="5053838" y="3082545"/>
            <a:ext cx="330200" cy="306070"/>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爱设计-17"/>
          <p:cNvSpPr txBox="1"/>
          <p:nvPr/>
        </p:nvSpPr>
        <p:spPr>
          <a:xfrm>
            <a:off x="5077968" y="4797743"/>
            <a:ext cx="282575" cy="30607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5783678" y="1132657"/>
            <a:ext cx="5259235" cy="563245"/>
          </a:xfrm>
          <a:prstGeom prst="rect">
            <a:avLst/>
          </a:prstGeom>
          <a:noFill/>
          <a:ln cap="sq">
            <a:noFill/>
          </a:ln>
        </p:spPr>
        <p:txBody>
          <a:bodyPr vert="horz" wrap="square" lIns="91440" tIns="45720" rIns="91440" bIns="45720" rtlCol="0" anchor="t"/>
          <a:lstStyle/>
          <a:p>
            <a:pPr algn="l">
              <a:lnSpc>
                <a:spcPct val="110000"/>
              </a:lnSpc>
            </a:pPr>
            <a:r>
              <a:rPr kumimoji="1" lang="en-US" altLang="zh-CN" sz="1600">
                <a:ln w="12700">
                  <a:noFill/>
                </a:ln>
                <a:solidFill>
                  <a:srgbClr val="224848">
                    <a:alpha val="100000"/>
                  </a:srgbClr>
                </a:solidFill>
                <a:latin typeface="Poppins Medium"/>
                <a:ea typeface="Poppins Medium"/>
                <a:cs typeface="Poppins Medium"/>
              </a:rPr>
              <a:t>Inverted Duty Structure </a:t>
            </a:r>
            <a:endParaRPr kumimoji="1" lang="zh-CN" altLang="en-US"/>
          </a:p>
        </p:txBody>
      </p:sp>
      <p:sp>
        <p:nvSpPr>
          <p:cNvPr id="10" name="AIPPT10"/>
          <p:cNvSpPr txBox="1"/>
          <p:nvPr/>
        </p:nvSpPr>
        <p:spPr>
          <a:xfrm>
            <a:off x="5793617" y="1760055"/>
            <a:ext cx="5259235" cy="896505"/>
          </a:xfrm>
          <a:prstGeom prst="rect">
            <a:avLst/>
          </a:prstGeom>
          <a:noFill/>
          <a:ln cap="sq">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Poppins"/>
                <a:ea typeface="Poppins"/>
                <a:cs typeface="Poppins"/>
              </a:rPr>
              <a:t>Refund claimed under Section 54(3)(ii)</a:t>
            </a:r>
            <a:endParaRPr kumimoji="1" lang="zh-CN" altLang="en-US"/>
          </a:p>
        </p:txBody>
      </p:sp>
      <p:sp>
        <p:nvSpPr>
          <p:cNvPr id="11" name="标题 1"/>
          <p:cNvSpPr txBox="1"/>
          <p:nvPr/>
        </p:nvSpPr>
        <p:spPr>
          <a:xfrm>
            <a:off x="5783678" y="2865755"/>
            <a:ext cx="5259235" cy="563245"/>
          </a:xfrm>
          <a:prstGeom prst="rect">
            <a:avLst/>
          </a:prstGeom>
          <a:noFill/>
          <a:ln cap="sq">
            <a:noFill/>
          </a:ln>
        </p:spPr>
        <p:txBody>
          <a:bodyPr vert="horz" wrap="square" lIns="91440" tIns="45720" rIns="91440" bIns="45720" rtlCol="0" anchor="t"/>
          <a:lstStyle/>
          <a:p>
            <a:pPr algn="l">
              <a:lnSpc>
                <a:spcPct val="110000"/>
              </a:lnSpc>
            </a:pPr>
            <a:r>
              <a:rPr kumimoji="1" lang="en-US" altLang="zh-CN" sz="1600">
                <a:ln w="12700">
                  <a:noFill/>
                </a:ln>
                <a:solidFill>
                  <a:srgbClr val="224848">
                    <a:alpha val="100000"/>
                  </a:srgbClr>
                </a:solidFill>
                <a:latin typeface="Poppins Medium"/>
                <a:ea typeface="Poppins Medium"/>
                <a:cs typeface="Poppins Medium"/>
              </a:rPr>
              <a:t>Provisional Refund 90%</a:t>
            </a:r>
            <a:endParaRPr kumimoji="1" lang="zh-CN" altLang="en-US"/>
          </a:p>
        </p:txBody>
      </p:sp>
      <p:sp>
        <p:nvSpPr>
          <p:cNvPr id="12" name="AIPPT10"/>
          <p:cNvSpPr txBox="1"/>
          <p:nvPr/>
        </p:nvSpPr>
        <p:spPr>
          <a:xfrm>
            <a:off x="5793617" y="3493153"/>
            <a:ext cx="5259235" cy="896505"/>
          </a:xfrm>
          <a:prstGeom prst="rect">
            <a:avLst/>
          </a:prstGeom>
          <a:noFill/>
          <a:ln cap="sq">
            <a:noFill/>
          </a:ln>
        </p:spPr>
        <p:txBody>
          <a:bodyPr vert="horz" wrap="square" lIns="91440" tIns="45720" rIns="91440" bIns="45720" rtlCol="0" anchor="t"/>
          <a:lstStyle/>
          <a:p>
            <a:pPr algn="l">
              <a:lnSpc>
                <a:spcPct val="150000"/>
              </a:lnSpc>
            </a:pPr>
            <a:r>
              <a:rPr kumimoji="1" lang="en-US" altLang="zh-CN" sz="1400" dirty="0">
                <a:ln w="12700">
                  <a:noFill/>
                </a:ln>
                <a:solidFill>
                  <a:srgbClr val="000000">
                    <a:alpha val="100000"/>
                  </a:srgbClr>
                </a:solidFill>
                <a:latin typeface="Poppins"/>
                <a:ea typeface="Poppins"/>
                <a:cs typeface="Poppins"/>
              </a:rPr>
              <a:t>Amendment to Section 54(6) to provide for provisional grant of 90% of the refund claimed subject to conditions</a:t>
            </a:r>
            <a:endParaRPr kumimoji="1" lang="zh-CN" altLang="en-US" dirty="0"/>
          </a:p>
        </p:txBody>
      </p:sp>
      <p:sp>
        <p:nvSpPr>
          <p:cNvPr id="13" name="标题 1"/>
          <p:cNvSpPr txBox="1"/>
          <p:nvPr/>
        </p:nvSpPr>
        <p:spPr>
          <a:xfrm>
            <a:off x="5783678" y="4668838"/>
            <a:ext cx="5259235" cy="563245"/>
          </a:xfrm>
          <a:prstGeom prst="rect">
            <a:avLst/>
          </a:prstGeom>
          <a:noFill/>
          <a:ln cap="sq">
            <a:noFill/>
          </a:ln>
        </p:spPr>
        <p:txBody>
          <a:bodyPr vert="horz" wrap="square" lIns="91440" tIns="45720" rIns="91440" bIns="45720" rtlCol="0" anchor="t"/>
          <a:lstStyle/>
          <a:p>
            <a:pPr algn="l">
              <a:lnSpc>
                <a:spcPct val="110000"/>
              </a:lnSpc>
            </a:pPr>
            <a:endParaRPr kumimoji="1" lang="zh-CN" altLang="en-US"/>
          </a:p>
        </p:txBody>
      </p:sp>
      <p:sp>
        <p:nvSpPr>
          <p:cNvPr id="14" name="AIPPT10"/>
          <p:cNvSpPr txBox="1"/>
          <p:nvPr/>
        </p:nvSpPr>
        <p:spPr>
          <a:xfrm>
            <a:off x="5793617" y="5296236"/>
            <a:ext cx="5259235" cy="896505"/>
          </a:xfrm>
          <a:prstGeom prst="rect">
            <a:avLst/>
          </a:prstGeom>
          <a:noFill/>
          <a:ln cap="sq">
            <a:noFill/>
          </a:ln>
        </p:spPr>
        <p:txBody>
          <a:bodyPr vert="horz" wrap="square" lIns="91440" tIns="45720" rIns="91440" bIns="45720" rtlCol="0" anchor="t"/>
          <a:lstStyle/>
          <a:p>
            <a:pPr algn="l">
              <a:lnSpc>
                <a:spcPct val="150000"/>
              </a:lnSpc>
            </a:pPr>
            <a:endParaRPr kumimoji="1" lang="zh-CN" altLang="en-US"/>
          </a:p>
        </p:txBody>
      </p:sp>
      <p:sp>
        <p:nvSpPr>
          <p:cNvPr id="15" name="标题 1"/>
          <p:cNvSpPr txBox="1"/>
          <p:nvPr/>
        </p:nvSpPr>
        <p:spPr>
          <a:xfrm>
            <a:off x="673100" y="323990"/>
            <a:ext cx="10671175" cy="468000"/>
          </a:xfrm>
          <a:prstGeom prst="rect">
            <a:avLst/>
          </a:prstGeom>
          <a:noFill/>
          <a:ln>
            <a:noFill/>
          </a:ln>
        </p:spPr>
        <p:txBody>
          <a:bodyPr vert="horz" wrap="square" lIns="0" tIns="0" rIns="0" bIns="0" rtlCol="0" anchor="ctr"/>
          <a:lstStyle/>
          <a:p>
            <a:pPr algn="l">
              <a:lnSpc>
                <a:spcPct val="110000"/>
              </a:lnSpc>
            </a:pPr>
            <a:r>
              <a:rPr kumimoji="1" lang="en-US" altLang="zh-CN" sz="3300">
                <a:ln w="12700">
                  <a:noFill/>
                </a:ln>
                <a:solidFill>
                  <a:srgbClr val="262626">
                    <a:alpha val="100000"/>
                  </a:srgbClr>
                </a:solidFill>
                <a:latin typeface="poppins-bold"/>
                <a:ea typeface="poppins-bold"/>
                <a:cs typeface="poppins-bold"/>
              </a:rPr>
              <a:t>Refunds </a:t>
            </a:r>
            <a:endParaRPr kumimoji="1" lang="zh-CN" altLang="en-US"/>
          </a:p>
        </p:txBody>
      </p:sp>
      <p:cxnSp>
        <p:nvCxnSpPr>
          <p:cNvPr id="16" name="线条 1"/>
          <p:cNvCxnSpPr/>
          <p:nvPr/>
        </p:nvCxnSpPr>
        <p:spPr>
          <a:xfrm>
            <a:off x="0" y="958850"/>
            <a:ext cx="12192000" cy="0"/>
          </a:xfrm>
          <a:prstGeom prst="line">
            <a:avLst/>
          </a:prstGeom>
          <a:noFill/>
          <a:ln w="28575" cap="sq">
            <a:solidFill>
              <a:schemeClr val="accent1"/>
            </a:solidFill>
            <a:prstDash val="solid"/>
            <a:miter/>
          </a:ln>
        </p:spPr>
      </p:cxnSp>
      <p:sp>
        <p:nvSpPr>
          <p:cNvPr id="17" name="标题 1"/>
          <p:cNvSpPr txBox="1"/>
          <p:nvPr/>
        </p:nvSpPr>
        <p:spPr>
          <a:xfrm>
            <a:off x="15608300" y="3771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8" name="标题 1"/>
          <p:cNvSpPr txBox="1"/>
          <p:nvPr/>
        </p:nvSpPr>
        <p:spPr>
          <a:xfrm>
            <a:off x="15303500" y="24130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19" name="标题 1"/>
          <p:cNvSpPr txBox="1"/>
          <p:nvPr/>
        </p:nvSpPr>
        <p:spPr>
          <a:xfrm>
            <a:off x="14528800" y="43434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sp>
        <p:nvSpPr>
          <p:cNvPr id="20" name="标题 1"/>
          <p:cNvSpPr txBox="1"/>
          <p:nvPr/>
        </p:nvSpPr>
        <p:spPr>
          <a:xfrm>
            <a:off x="13258800" y="5168900"/>
            <a:ext cx="1778000" cy="355600"/>
          </a:xfrm>
          <a:prstGeom prst="rect">
            <a:avLst/>
          </a:prstGeom>
          <a:noFill/>
        </p:spPr>
        <p:txBody>
          <a:bodyPr vert="horz" wrap="square" lIns="0" tIns="0" rIns="0" bIns="0" rtlCol="0" anchor="ctr">
            <a:spAutoFit/>
          </a:bodyPr>
          <a:lstStyle/>
          <a:p>
            <a:pPr algn="l">
              <a:lnSpc>
                <a:spcPct val="110000"/>
              </a:lnSpc>
            </a:pPr>
            <a:r>
              <a:rPr kumimoji="1" lang="en-US" altLang="zh-CN" sz="2500">
                <a:ln w="12700">
                  <a:noFill/>
                </a:ln>
                <a:solidFill>
                  <a:srgbClr val="333333">
                    <a:alpha val="100000"/>
                  </a:srgbClr>
                </a:solidFill>
                <a:latin typeface="Poppins"/>
                <a:ea typeface="Poppins"/>
                <a:cs typeface="Poppins"/>
              </a:rPr>
              <a:t>Type here...</a:t>
            </a:r>
            <a:endParaRPr kumimoji="1" lang="zh-CN" altLang="en-US"/>
          </a:p>
        </p:txBody>
      </p:sp>
      <p:pic>
        <p:nvPicPr>
          <p:cNvPr id="22" name="Picture 21">
            <a:extLst>
              <a:ext uri="{FF2B5EF4-FFF2-40B4-BE49-F238E27FC236}">
                <a16:creationId xmlns:a16="http://schemas.microsoft.com/office/drawing/2014/main" id="{A834BC83-D0B1-DD4F-742C-4143A92D13D0}"/>
              </a:ext>
            </a:extLst>
          </p:cNvPr>
          <p:cNvPicPr>
            <a:picLocks noChangeAspect="1"/>
          </p:cNvPicPr>
          <p:nvPr/>
        </p:nvPicPr>
        <p:blipFill>
          <a:blip r:embed="rId2"/>
          <a:stretch>
            <a:fillRect/>
          </a:stretch>
        </p:blipFill>
        <p:spPr>
          <a:xfrm>
            <a:off x="473871" y="1104791"/>
            <a:ext cx="3184483" cy="4776724"/>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224848"/>
      </a:accent1>
      <a:accent2>
        <a:srgbClr val="438A60"/>
      </a:accent2>
      <a:accent3>
        <a:srgbClr val="54B97F"/>
      </a:accent3>
      <a:accent4>
        <a:srgbClr val="EEDBAC"/>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775</Words>
  <Application>Microsoft Office PowerPoint</Application>
  <PresentationFormat>Widescreen</PresentationFormat>
  <Paragraphs>109</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OPPOSans L</vt:lpstr>
      <vt:lpstr>poppins-bold</vt:lpstr>
      <vt:lpstr>Source Han Sans CN Bold</vt:lpstr>
      <vt:lpstr>OPPOSans B</vt:lpstr>
      <vt:lpstr>Poppins</vt:lpstr>
      <vt:lpstr>Poppins Medium</vt:lpstr>
      <vt:lpstr>Arial</vt:lpstr>
      <vt:lpstr>Source Han Sans</vt:lpstr>
      <vt:lpstr>Source Han Sans CN Regular</vt:lpstr>
      <vt:lpstr>OPPOSans 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Mrinal</cp:lastModifiedBy>
  <cp:revision>2</cp:revision>
  <dcterms:modified xsi:type="dcterms:W3CDTF">2026-02-05T11:06:58Z</dcterms:modified>
</cp:coreProperties>
</file>